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74" r:id="rId3"/>
    <p:sldId id="269" r:id="rId4"/>
    <p:sldId id="258" r:id="rId5"/>
    <p:sldId id="273" r:id="rId6"/>
    <p:sldId id="268" r:id="rId7"/>
    <p:sldId id="280" r:id="rId8"/>
    <p:sldId id="281" r:id="rId9"/>
    <p:sldId id="261" r:id="rId10"/>
    <p:sldId id="279" r:id="rId11"/>
    <p:sldId id="262" r:id="rId12"/>
    <p:sldId id="275" r:id="rId13"/>
    <p:sldId id="263" r:id="rId14"/>
    <p:sldId id="276" r:id="rId15"/>
    <p:sldId id="264" r:id="rId16"/>
    <p:sldId id="272" r:id="rId17"/>
    <p:sldId id="265" r:id="rId18"/>
    <p:sldId id="277" r:id="rId19"/>
    <p:sldId id="266" r:id="rId20"/>
    <p:sldId id="278" r:id="rId21"/>
    <p:sldId id="271" r:id="rId22"/>
    <p:sldId id="267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4A0D41-D86C-4405-BC36-C6DA7A094DF8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8144ED-4985-4FF6-B697-006FF34C381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790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0D41-D86C-4405-BC36-C6DA7A094DF8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44ED-4985-4FF6-B697-006FF34C3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9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0D41-D86C-4405-BC36-C6DA7A094DF8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44ED-4985-4FF6-B697-006FF34C3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90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0D41-D86C-4405-BC36-C6DA7A094DF8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44ED-4985-4FF6-B697-006FF34C3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12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0D41-D86C-4405-BC36-C6DA7A094DF8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44ED-4985-4FF6-B697-006FF34C381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390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0D41-D86C-4405-BC36-C6DA7A094DF8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44ED-4985-4FF6-B697-006FF34C3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6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0D41-D86C-4405-BC36-C6DA7A094DF8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44ED-4985-4FF6-B697-006FF34C3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48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0D41-D86C-4405-BC36-C6DA7A094DF8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44ED-4985-4FF6-B697-006FF34C3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9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0D41-D86C-4405-BC36-C6DA7A094DF8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44ED-4985-4FF6-B697-006FF34C3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4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0D41-D86C-4405-BC36-C6DA7A094DF8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44ED-4985-4FF6-B697-006FF34C3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55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0D41-D86C-4405-BC36-C6DA7A094DF8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44ED-4985-4FF6-B697-006FF34C3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4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54A0D41-D86C-4405-BC36-C6DA7A094DF8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08144ED-4985-4FF6-B697-006FF34C3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7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57" y="365125"/>
            <a:ext cx="11717643" cy="1325563"/>
          </a:xfrm>
        </p:spPr>
        <p:txBody>
          <a:bodyPr/>
          <a:lstStyle/>
          <a:p>
            <a:pPr algn="ctr"/>
            <a:r>
              <a:rPr lang="en-US" b="1" dirty="0"/>
              <a:t>Hallmark Awards in Depth: Honors in Action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4358" y="2668883"/>
            <a:ext cx="111682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Michelle Coach – New England Regional Coordinator,  </a:t>
            </a:r>
            <a:r>
              <a:rPr lang="en-US" sz="2800" b="1" dirty="0" err="1"/>
              <a:t>Asnuntuck</a:t>
            </a:r>
            <a:r>
              <a:rPr lang="en-US" sz="2800" b="1" dirty="0"/>
              <a:t> Community College, Enfield, CT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8532" y="3873905"/>
            <a:ext cx="111682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Leo Studach – Indiana Regional Coordinator,  Ivy Tech Community College, Logansport, IN</a:t>
            </a:r>
          </a:p>
        </p:txBody>
      </p:sp>
    </p:spTree>
    <p:extLst>
      <p:ext uri="{BB962C8B-B14F-4D97-AF65-F5344CB8AC3E}">
        <p14:creationId xmlns:p14="http://schemas.microsoft.com/office/powerpoint/2010/main" val="3860989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Resourcefulness?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How are you working effectively and creatively?</a:t>
            </a:r>
          </a:p>
          <a:p>
            <a:r>
              <a:rPr lang="en-US" sz="2800" dirty="0">
                <a:solidFill>
                  <a:schemeClr val="tx1"/>
                </a:solidFill>
              </a:rPr>
              <a:t>Note what challenges that you are encountering in the process of the project and how you are overcoming these challenges and obstacles= resourceful!</a:t>
            </a:r>
          </a:p>
          <a:p>
            <a:r>
              <a:rPr lang="en-US" sz="2800" dirty="0">
                <a:solidFill>
                  <a:schemeClr val="tx1"/>
                </a:solidFill>
              </a:rPr>
              <a:t>Works hand-in-hand with persistence but adds the resource aspect</a:t>
            </a:r>
          </a:p>
          <a:p>
            <a:r>
              <a:rPr lang="en-US" sz="2800" dirty="0">
                <a:solidFill>
                  <a:schemeClr val="tx1"/>
                </a:solidFill>
              </a:rPr>
              <a:t> If the project requires resources/equipment how did you acquire them?</a:t>
            </a:r>
          </a:p>
        </p:txBody>
      </p:sp>
    </p:spTree>
    <p:extLst>
      <p:ext uri="{BB962C8B-B14F-4D97-AF65-F5344CB8AC3E}">
        <p14:creationId xmlns:p14="http://schemas.microsoft.com/office/powerpoint/2010/main" val="815531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175" t="33269" r="22284" b="11370"/>
          <a:stretch/>
        </p:blipFill>
        <p:spPr>
          <a:xfrm>
            <a:off x="677334" y="822960"/>
            <a:ext cx="9688352" cy="533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11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you define Leadership Development and Leadership Activities?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Leadership development- What did you do to learn about something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Did you consult an expert or call in an expert?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Did you research the way to do something and the information taught you something?</a:t>
            </a:r>
          </a:p>
          <a:p>
            <a:r>
              <a:rPr lang="en-US" sz="2800" dirty="0">
                <a:solidFill>
                  <a:schemeClr val="tx1"/>
                </a:solidFill>
              </a:rPr>
              <a:t>Leadership activities- How did you display leadership in what was done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Did you take the lead on an aspect of the project?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Did you learn through leadership development and then train the rest of the group?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351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45" t="25612" r="21070" b="37677"/>
          <a:stretch/>
        </p:blipFill>
        <p:spPr>
          <a:xfrm>
            <a:off x="1016922" y="403860"/>
            <a:ext cx="10223921" cy="363473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91122" y="4038599"/>
            <a:ext cx="9875520" cy="1356360"/>
          </a:xfrm>
        </p:spPr>
        <p:txBody>
          <a:bodyPr/>
          <a:lstStyle/>
          <a:p>
            <a:r>
              <a:rPr lang="en-US" dirty="0"/>
              <a:t>What is the key to persistence?</a:t>
            </a:r>
          </a:p>
        </p:txBody>
      </p:sp>
    </p:spTree>
    <p:extLst>
      <p:ext uri="{BB962C8B-B14F-4D97-AF65-F5344CB8AC3E}">
        <p14:creationId xmlns:p14="http://schemas.microsoft.com/office/powerpoint/2010/main" val="1566227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you show Persistence?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51527"/>
            <a:ext cx="9872871" cy="434447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Did you project meet any obstacles that had to be overcome?  If so, how did you overcome them?</a:t>
            </a:r>
          </a:p>
          <a:p>
            <a:r>
              <a:rPr lang="en-US" sz="2800" dirty="0">
                <a:solidFill>
                  <a:schemeClr val="tx1"/>
                </a:solidFill>
              </a:rPr>
              <a:t>Did you start with a specific project and then have to go a different route?</a:t>
            </a:r>
          </a:p>
          <a:p>
            <a:r>
              <a:rPr lang="en-US" sz="2800" dirty="0">
                <a:solidFill>
                  <a:schemeClr val="tx1"/>
                </a:solidFill>
              </a:rPr>
              <a:t>How did you overcome challenges that resulted in a project developed?</a:t>
            </a:r>
          </a:p>
        </p:txBody>
      </p:sp>
    </p:spTree>
    <p:extLst>
      <p:ext uri="{BB962C8B-B14F-4D97-AF65-F5344CB8AC3E}">
        <p14:creationId xmlns:p14="http://schemas.microsoft.com/office/powerpoint/2010/main" val="152928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396" t="18347" r="21953" b="40622"/>
          <a:stretch/>
        </p:blipFill>
        <p:spPr>
          <a:xfrm>
            <a:off x="647316" y="1074420"/>
            <a:ext cx="9931631" cy="4046219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/>
          <a:srcRect l="20734" t="53834" r="21480" b="32965"/>
          <a:stretch/>
        </p:blipFill>
        <p:spPr>
          <a:xfrm>
            <a:off x="547795" y="5097780"/>
            <a:ext cx="10021146" cy="128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58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 Action congruent with the Research?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3600" dirty="0">
                <a:solidFill>
                  <a:schemeClr val="tx1"/>
                </a:solidFill>
              </a:rPr>
              <a:t>What could serve as action?</a:t>
            </a:r>
          </a:p>
          <a:p>
            <a:r>
              <a:rPr lang="en-US" sz="3600" dirty="0">
                <a:solidFill>
                  <a:schemeClr val="tx1"/>
                </a:solidFill>
              </a:rPr>
              <a:t>Did the action come out of the research?</a:t>
            </a:r>
          </a:p>
          <a:p>
            <a:pPr lvl="1"/>
            <a:r>
              <a:rPr lang="en-US" sz="3400" dirty="0">
                <a:solidFill>
                  <a:schemeClr val="tx1"/>
                </a:solidFill>
              </a:rPr>
              <a:t>This is the most important item that must occur</a:t>
            </a:r>
          </a:p>
          <a:p>
            <a:r>
              <a:rPr lang="en-US" sz="3600" dirty="0">
                <a:solidFill>
                  <a:schemeClr val="tx1"/>
                </a:solidFill>
              </a:rPr>
              <a:t>Did this action address the topic of Global issues?</a:t>
            </a:r>
          </a:p>
          <a:p>
            <a:r>
              <a:rPr lang="en-US" sz="3600" dirty="0">
                <a:solidFill>
                  <a:schemeClr val="tx1"/>
                </a:solidFill>
              </a:rPr>
              <a:t> Did the action involve the community?</a:t>
            </a:r>
          </a:p>
        </p:txBody>
      </p:sp>
    </p:spTree>
    <p:extLst>
      <p:ext uri="{BB962C8B-B14F-4D97-AF65-F5344CB8AC3E}">
        <p14:creationId xmlns:p14="http://schemas.microsoft.com/office/powerpoint/2010/main" val="2533155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286" t="33072" r="22174" b="25505"/>
          <a:stretch/>
        </p:blipFill>
        <p:spPr>
          <a:xfrm>
            <a:off x="677334" y="1614170"/>
            <a:ext cx="10357617" cy="426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62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was involved in the Action?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Who experienced the final project?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College, community, and beyond</a:t>
            </a:r>
          </a:p>
          <a:p>
            <a:r>
              <a:rPr lang="en-US" sz="2800" dirty="0">
                <a:solidFill>
                  <a:schemeClr val="tx1"/>
                </a:solidFill>
              </a:rPr>
              <a:t>You must include the communication aspect of the project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Who was involved in the project and who did you need to speak to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How did you get this communication completed? </a:t>
            </a:r>
          </a:p>
        </p:txBody>
      </p:sp>
    </p:spTree>
    <p:extLst>
      <p:ext uri="{BB962C8B-B14F-4D97-AF65-F5344CB8AC3E}">
        <p14:creationId xmlns:p14="http://schemas.microsoft.com/office/powerpoint/2010/main" val="108769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175" t="35427" r="21843" b="12744"/>
          <a:stretch/>
        </p:blipFill>
        <p:spPr>
          <a:xfrm>
            <a:off x="677333" y="815340"/>
            <a:ext cx="10276609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81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57" y="365125"/>
            <a:ext cx="11717643" cy="1325563"/>
          </a:xfrm>
        </p:spPr>
        <p:txBody>
          <a:bodyPr/>
          <a:lstStyle/>
          <a:p>
            <a:pPr algn="ctr"/>
            <a:r>
              <a:rPr lang="en-US" b="1" dirty="0"/>
              <a:t>Hallmark Awards in Depth: Honors in Action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247" y="1690688"/>
            <a:ext cx="5888669" cy="441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75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What impact did this project make?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On the community, college, students</a:t>
            </a:r>
          </a:p>
          <a:p>
            <a:r>
              <a:rPr lang="en-US" sz="2800" dirty="0">
                <a:solidFill>
                  <a:schemeClr val="tx1"/>
                </a:solidFill>
              </a:rPr>
              <a:t>Are there goals/ objectives not complete?</a:t>
            </a:r>
          </a:p>
          <a:p>
            <a:r>
              <a:rPr lang="en-US" sz="2800" dirty="0">
                <a:solidFill>
                  <a:schemeClr val="tx1"/>
                </a:solidFill>
              </a:rPr>
              <a:t>Document the qualitative and quantitative outcomes</a:t>
            </a:r>
          </a:p>
          <a:p>
            <a:r>
              <a:rPr lang="en-US" sz="2800" dirty="0">
                <a:solidFill>
                  <a:schemeClr val="tx1"/>
                </a:solidFill>
              </a:rPr>
              <a:t>Reflect personally on what gained and learned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43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Tips to Hallmark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</a:t>
            </a:r>
            <a:r>
              <a:rPr lang="en-US" sz="3600" dirty="0">
                <a:solidFill>
                  <a:schemeClr val="tx1"/>
                </a:solidFill>
              </a:rPr>
              <a:t>What worked and what didn’t work?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 Keep it focused on Honors </a:t>
            </a:r>
            <a:r>
              <a:rPr lang="en-US" sz="3600" smtClean="0">
                <a:solidFill>
                  <a:schemeClr val="tx1"/>
                </a:solidFill>
              </a:rPr>
              <a:t>Study Topic</a:t>
            </a:r>
          </a:p>
          <a:p>
            <a:r>
              <a:rPr lang="en-US" sz="3600" smtClean="0">
                <a:solidFill>
                  <a:schemeClr val="tx1"/>
                </a:solidFill>
              </a:rPr>
              <a:t>Edit</a:t>
            </a:r>
            <a:r>
              <a:rPr lang="en-US" sz="3600" dirty="0">
                <a:solidFill>
                  <a:schemeClr val="tx1"/>
                </a:solidFill>
              </a:rPr>
              <a:t>, edit, edit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Who should edit?</a:t>
            </a:r>
          </a:p>
          <a:p>
            <a:r>
              <a:rPr lang="en-US" sz="3600" dirty="0">
                <a:solidFill>
                  <a:schemeClr val="tx1"/>
                </a:solidFill>
              </a:rPr>
              <a:t>Have one writer, one voice, but all input</a:t>
            </a:r>
          </a:p>
          <a:p>
            <a:r>
              <a:rPr lang="en-US" sz="3600" dirty="0">
                <a:solidFill>
                  <a:schemeClr val="tx1"/>
                </a:solidFill>
              </a:rPr>
              <a:t>Keep your journal for the whole project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1499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Hallmark Awards Deadline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Honors in Action Project </a:t>
            </a:r>
            <a:r>
              <a:rPr lang="en-US" sz="2800" dirty="0">
                <a:solidFill>
                  <a:schemeClr val="tx1"/>
                </a:solidFill>
              </a:rPr>
              <a:t>Award – </a:t>
            </a:r>
            <a:r>
              <a:rPr lang="en-US" sz="2800" dirty="0" smtClean="0">
                <a:solidFill>
                  <a:schemeClr val="tx1"/>
                </a:solidFill>
              </a:rPr>
              <a:t>Due</a:t>
            </a:r>
            <a:r>
              <a:rPr lang="en-US" sz="2800" dirty="0">
                <a:solidFill>
                  <a:schemeClr val="tx1"/>
                </a:solidFill>
              </a:rPr>
              <a:t>: </a:t>
            </a:r>
            <a:r>
              <a:rPr lang="en-US" sz="2800" dirty="0" smtClean="0">
                <a:solidFill>
                  <a:schemeClr val="tx1"/>
                </a:solidFill>
              </a:rPr>
              <a:t>January 25, 2017</a:t>
            </a:r>
            <a:endParaRPr lang="en-US" sz="2800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College Project Award </a:t>
            </a:r>
            <a:r>
              <a:rPr lang="en-US" sz="2800" dirty="0">
                <a:solidFill>
                  <a:schemeClr val="tx1"/>
                </a:solidFill>
              </a:rPr>
              <a:t>– Due: January </a:t>
            </a:r>
            <a:r>
              <a:rPr lang="en-US" sz="2800" dirty="0" smtClean="0">
                <a:solidFill>
                  <a:schemeClr val="tx1"/>
                </a:solidFill>
              </a:rPr>
              <a:t>25, 2017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565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Hallmark </a:t>
            </a:r>
            <a:r>
              <a:rPr lang="en-US"/>
              <a:t>Award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College Administrator Awards </a:t>
            </a:r>
            <a:r>
              <a:rPr lang="en-US" sz="2800" dirty="0">
                <a:solidFill>
                  <a:schemeClr val="tx1"/>
                </a:solidFill>
              </a:rPr>
              <a:t>– Due: December </a:t>
            </a:r>
            <a:r>
              <a:rPr lang="en-US" sz="2800" dirty="0" smtClean="0">
                <a:solidFill>
                  <a:schemeClr val="tx1"/>
                </a:solidFill>
              </a:rPr>
              <a:t>7, </a:t>
            </a:r>
            <a:r>
              <a:rPr lang="en-US" sz="2800" dirty="0">
                <a:solidFill>
                  <a:schemeClr val="tx1"/>
                </a:solidFill>
              </a:rPr>
              <a:t>2016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Write this award now/soon!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Advisor </a:t>
            </a:r>
            <a:r>
              <a:rPr lang="en-US" sz="2800" dirty="0">
                <a:solidFill>
                  <a:schemeClr val="tx1"/>
                </a:solidFill>
              </a:rPr>
              <a:t>Award(s) – Due: January </a:t>
            </a:r>
            <a:r>
              <a:rPr lang="en-US" sz="2800" dirty="0" smtClean="0">
                <a:solidFill>
                  <a:schemeClr val="tx1"/>
                </a:solidFill>
              </a:rPr>
              <a:t>11, </a:t>
            </a:r>
            <a:r>
              <a:rPr lang="en-US" sz="2800" dirty="0">
                <a:solidFill>
                  <a:schemeClr val="tx1"/>
                </a:solidFill>
              </a:rPr>
              <a:t>2017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Chapter President must initiate this award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Requires talking with campus president/administrator and getting a letter of support. Start this one early!</a:t>
            </a:r>
          </a:p>
          <a:p>
            <a:r>
              <a:rPr lang="en-US" sz="2800" dirty="0">
                <a:solidFill>
                  <a:schemeClr val="tx1"/>
                </a:solidFill>
              </a:rPr>
              <a:t>Chapter Member Award – Due January </a:t>
            </a:r>
            <a:r>
              <a:rPr lang="en-US" sz="2800" dirty="0" smtClean="0">
                <a:solidFill>
                  <a:schemeClr val="tx1"/>
                </a:solidFill>
              </a:rPr>
              <a:t>11, </a:t>
            </a:r>
            <a:r>
              <a:rPr lang="en-US" sz="2800" dirty="0">
                <a:solidFill>
                  <a:schemeClr val="tx1"/>
                </a:solidFill>
              </a:rPr>
              <a:t>2017</a:t>
            </a:r>
          </a:p>
          <a:p>
            <a:r>
              <a:rPr lang="en-US" sz="2800" dirty="0">
                <a:solidFill>
                  <a:schemeClr val="tx1"/>
                </a:solidFill>
              </a:rPr>
              <a:t>Chapter </a:t>
            </a:r>
            <a:r>
              <a:rPr lang="en-US" sz="2800" dirty="0" smtClean="0">
                <a:solidFill>
                  <a:schemeClr val="tx1"/>
                </a:solidFill>
              </a:rPr>
              <a:t>Officer/Chapter Officer Team </a:t>
            </a:r>
            <a:r>
              <a:rPr lang="en-US" sz="2800" dirty="0">
                <a:solidFill>
                  <a:schemeClr val="tx1"/>
                </a:solidFill>
              </a:rPr>
              <a:t>– Due January </a:t>
            </a:r>
            <a:r>
              <a:rPr lang="en-US" sz="2800" dirty="0" smtClean="0">
                <a:solidFill>
                  <a:schemeClr val="tx1"/>
                </a:solidFill>
              </a:rPr>
              <a:t>11, 2017</a:t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31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Started: The Research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99" y="4267201"/>
            <a:ext cx="9872871" cy="2119990"/>
          </a:xfrm>
        </p:spPr>
        <p:txBody>
          <a:bodyPr>
            <a:normAutofit/>
          </a:bodyPr>
          <a:lstStyle/>
          <a:p>
            <a:r>
              <a:rPr lang="en-US" sz="3600" dirty="0"/>
              <a:t> When proposing a research question make sure that it is congruent with the question in the Honors Program Guide.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99" t="55263" r="14580" b="20877"/>
          <a:stretch/>
        </p:blipFill>
        <p:spPr>
          <a:xfrm>
            <a:off x="232088" y="1965960"/>
            <a:ext cx="11694694" cy="218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0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065" t="29306" r="21181" b="20990"/>
          <a:stretch/>
        </p:blipFill>
        <p:spPr>
          <a:xfrm>
            <a:off x="908858" y="1009650"/>
            <a:ext cx="10311000" cy="499151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908858" y="369393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rbel" pitchFamily="34" charset="0"/>
              <a:buNone/>
            </a:pPr>
            <a:r>
              <a:rPr lang="en-US" sz="4000" dirty="0">
                <a:solidFill>
                  <a:srgbClr val="92D050"/>
                </a:solidFill>
              </a:rPr>
              <a:t>What Makes A Good Source?</a:t>
            </a:r>
          </a:p>
        </p:txBody>
      </p:sp>
    </p:spTree>
    <p:extLst>
      <p:ext uri="{BB962C8B-B14F-4D97-AF65-F5344CB8AC3E}">
        <p14:creationId xmlns:p14="http://schemas.microsoft.com/office/powerpoint/2010/main" val="3897552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040" y="369393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92D050"/>
                </a:solidFill>
              </a:rPr>
              <a:t>What Makes A Good Source???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2040" y="1417797"/>
            <a:ext cx="8100060" cy="419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Finch, W. Holmes and Mary Baker-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Boudissa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Predictors of Student Mobility and Retention in Indiana Charter Schools. Published 2008.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 </a:t>
            </a:r>
          </a:p>
          <a:p>
            <a:pPr>
              <a:lnSpc>
                <a:spcPct val="115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report from Ball State University demonstrated that charter schools in Indiana have a higher retention and graduation rate than their public school counterparts.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U.S. Department of Education. Highlights From PISA 2009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5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2009 report of 15 year old students in reading, mathematics and science performance that demonstrates the United States ranks 17th overall.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Lumina Foundation. A Stronger Nation Through Higher Education: Indiana. 2012. </a:t>
            </a:r>
          </a:p>
          <a:p>
            <a:pPr algn="just">
              <a:lnSpc>
                <a:spcPct val="115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report compiling U.S. census data about education rankings in Indiana. In the report, only 20.40% of Cass County adults have an associate’s degree. That puts Cass County in the bottom 15% of Indiana's 92 counties for degree attainment.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82040" y="119373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rbel" pitchFamily="34" charset="0"/>
              <a:buNone/>
            </a:pPr>
            <a:endParaRPr lang="en-US" sz="3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30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040" y="681120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92D050"/>
                </a:solidFill>
              </a:rPr>
              <a:t>Organizing Sources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2040" y="1476015"/>
            <a:ext cx="810006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any type of referencing (APA, MLA, etc.) and be consistent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words carefully – they count towards your total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 be academic resources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Varied resources of different aspects of topic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sure they are current info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940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515" y="417838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92D050"/>
                </a:solidFill>
              </a:rPr>
              <a:t>What Makes A Good Source???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2040" y="1476015"/>
            <a:ext cx="8100060" cy="419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report from Ball State University demonstrated that charter schools in Indiana have a higher retention and graduation rate than their public school counterparts.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Finch, W. Holmes and Mary Baker-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Boudissa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Predictors of Student Mobility and Retention in Indiana Charter Schools. Published 2008.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 </a:t>
            </a:r>
          </a:p>
          <a:p>
            <a:pPr>
              <a:lnSpc>
                <a:spcPct val="115000"/>
              </a:lnSpc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U.S. Department of Education. Highlights From PISA 2009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 2009 report of 15 year old students in reading, mathematics and science performance that demonstrates the United States ranks 17th overall.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Lumina Foundation. A Stronger Nation Through Higher Education: Indiana. 2012. A report compiling U.S. census data about education rankings in Indiana. In the report, only 20.40% of Cass County adults have an associate’s degree. That puts Cass County in the bottom 15% of Indiana's 92 counties for degree attainment.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708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515" y="308838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92D050"/>
                </a:solidFill>
              </a:rPr>
              <a:t>What Makes A Good Source???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2040" y="1476015"/>
            <a:ext cx="8100060" cy="4516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Finch, W. Holmes and Mary Baker-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Boudissa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Predictors of Student Mobility and Retention in Indiana Charter Schools. Published 2008.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 This report from Ball State University demonstrated that charter schools in Indiana have a higher retention and graduation rate than their public school counterparts.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U.S. Department of Education. Highlights From PISA 2009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 2009 report of 15 year old students in reading, mathematics and science performance that demonstrates the United States ranks 17th overall.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Lumina Foundation. A Stronger Nation Through Higher Education: Indiana. 2012.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report compiling U.S. census data about education rankings in Indiana. In the report, only 20.40% of Cass County adults have an associate’s degree. That puts Cass County in the bottom 15% of Indiana's 92 counties for degree attainment.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70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636" t="44065" r="22395" b="17849"/>
          <a:stretch/>
        </p:blipFill>
        <p:spPr>
          <a:xfrm>
            <a:off x="426719" y="1775460"/>
            <a:ext cx="10109776" cy="36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86849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445</TotalTime>
  <Words>719</Words>
  <Application>Microsoft Office PowerPoint</Application>
  <PresentationFormat>Widescreen</PresentationFormat>
  <Paragraphs>90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Corbel</vt:lpstr>
      <vt:lpstr>Times New Roman</vt:lpstr>
      <vt:lpstr>Basis</vt:lpstr>
      <vt:lpstr>Hallmark Awards in Depth: Honors in Action</vt:lpstr>
      <vt:lpstr>Hallmark Awards in Depth: Honors in Action</vt:lpstr>
      <vt:lpstr>Getting Started: The Research 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Resourcefulness?</vt:lpstr>
      <vt:lpstr>PowerPoint Presentation</vt:lpstr>
      <vt:lpstr>How did you define Leadership Development and Leadership Activities?</vt:lpstr>
      <vt:lpstr>What is the key to persistence?</vt:lpstr>
      <vt:lpstr>How can you show Persistence?</vt:lpstr>
      <vt:lpstr>PowerPoint Presentation</vt:lpstr>
      <vt:lpstr>Is the Action congruent with the Research?</vt:lpstr>
      <vt:lpstr>PowerPoint Presentation</vt:lpstr>
      <vt:lpstr>Who was involved in the Action?</vt:lpstr>
      <vt:lpstr>PowerPoint Presentation</vt:lpstr>
      <vt:lpstr>Impacts</vt:lpstr>
      <vt:lpstr>Other Tips to Hallmark Success</vt:lpstr>
      <vt:lpstr>Chapter Hallmark Awards Deadline</vt:lpstr>
      <vt:lpstr>Other Hallmark Award Categories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Kowalkowski</dc:creator>
  <cp:lastModifiedBy>Tracee M. Walker</cp:lastModifiedBy>
  <cp:revision>17</cp:revision>
  <dcterms:created xsi:type="dcterms:W3CDTF">2016-09-09T15:17:56Z</dcterms:created>
  <dcterms:modified xsi:type="dcterms:W3CDTF">2016-10-25T22:04:12Z</dcterms:modified>
</cp:coreProperties>
</file>