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7"/>
  </p:notesMasterIdLst>
  <p:sldIdLst>
    <p:sldId id="284" r:id="rId2"/>
    <p:sldId id="302" r:id="rId3"/>
    <p:sldId id="306" r:id="rId4"/>
    <p:sldId id="307" r:id="rId5"/>
    <p:sldId id="285" r:id="rId6"/>
    <p:sldId id="305" r:id="rId7"/>
    <p:sldId id="298" r:id="rId8"/>
    <p:sldId id="316" r:id="rId9"/>
    <p:sldId id="310" r:id="rId10"/>
    <p:sldId id="311" r:id="rId11"/>
    <p:sldId id="312" r:id="rId12"/>
    <p:sldId id="313" r:id="rId13"/>
    <p:sldId id="314" r:id="rId14"/>
    <p:sldId id="315" r:id="rId15"/>
    <p:sldId id="299" r:id="rId16"/>
  </p:sldIdLst>
  <p:sldSz cx="9144000" cy="6858000" type="screen4x3"/>
  <p:notesSz cx="70866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001C"/>
    <a:srgbClr val="D2001C"/>
    <a:srgbClr val="8208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9D475-0B2D-47C6-9A48-4AB73E4B2C75}" v="309" dt="2018-09-18T17:14:45.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89348" autoAdjust="0"/>
  </p:normalViewPr>
  <p:slideViewPr>
    <p:cSldViewPr snapToGrid="0" snapToObjects="1">
      <p:cViewPr varScale="1">
        <p:scale>
          <a:sx n="99" d="100"/>
          <a:sy n="99" d="100"/>
        </p:scale>
        <p:origin x="165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8"/>
    </p:cViewPr>
  </p:sorterViewPr>
  <p:notesViewPr>
    <p:cSldViewPr snapToGrid="0" snapToObjects="1">
      <p:cViewPr varScale="1">
        <p:scale>
          <a:sx n="51" d="100"/>
          <a:sy n="51" d="100"/>
        </p:scale>
        <p:origin x="2093"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3584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100" y="0"/>
            <a:ext cx="3070860" cy="435849"/>
          </a:xfrm>
          <a:prstGeom prst="rect">
            <a:avLst/>
          </a:prstGeom>
        </p:spPr>
        <p:txBody>
          <a:bodyPr vert="horz" lIns="91440" tIns="45720" rIns="91440" bIns="45720" rtlCol="0"/>
          <a:lstStyle>
            <a:lvl1pPr algn="r">
              <a:defRPr sz="1200"/>
            </a:lvl1pPr>
          </a:lstStyle>
          <a:p>
            <a:fld id="{E5D45C18-306F-43A2-A97F-50ACDC1EC0ED}" type="datetimeFigureOut">
              <a:rPr lang="en-US" smtClean="0"/>
              <a:t>9/18/2018</a:t>
            </a:fld>
            <a:endParaRPr lang="en-US"/>
          </a:p>
        </p:txBody>
      </p:sp>
      <p:sp>
        <p:nvSpPr>
          <p:cNvPr id="4" name="Slide Image Placeholder 3"/>
          <p:cNvSpPr>
            <a:spLocks noGrp="1" noRot="1" noChangeAspect="1"/>
          </p:cNvSpPr>
          <p:nvPr>
            <p:ph type="sldImg" idx="2"/>
          </p:nvPr>
        </p:nvSpPr>
        <p:spPr>
          <a:xfrm>
            <a:off x="1589088" y="1085850"/>
            <a:ext cx="3908425" cy="2932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660" y="4180522"/>
            <a:ext cx="5669280" cy="342042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953"/>
            <a:ext cx="3070860" cy="43584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250953"/>
            <a:ext cx="3070860" cy="435848"/>
          </a:xfrm>
          <a:prstGeom prst="rect">
            <a:avLst/>
          </a:prstGeom>
        </p:spPr>
        <p:txBody>
          <a:bodyPr vert="horz" lIns="91440" tIns="45720" rIns="91440" bIns="45720" rtlCol="0" anchor="b"/>
          <a:lstStyle>
            <a:lvl1pPr algn="r">
              <a:defRPr sz="1200"/>
            </a:lvl1pPr>
          </a:lstStyle>
          <a:p>
            <a:fld id="{5450EBDE-89A2-4BB1-9F4D-E3A8A1FCEABE}" type="slidenum">
              <a:rPr lang="en-US" smtClean="0"/>
              <a:t>‹#›</a:t>
            </a:fld>
            <a:endParaRPr lang="en-US"/>
          </a:p>
        </p:txBody>
      </p:sp>
    </p:spTree>
    <p:extLst>
      <p:ext uri="{BB962C8B-B14F-4D97-AF65-F5344CB8AC3E}">
        <p14:creationId xmlns:p14="http://schemas.microsoft.com/office/powerpoint/2010/main" val="3874837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4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 specific ways the chapter members planned/prepared themselves for the implementation of the project… not just did the work.  Yes, we learn by doing, but it’s important to prepare as much as possible. And that means seeking expert guidance or attending workshops or conferences that build the skills necessary to carry out the College Project. They can also talk about other leadership development activities they’ve done for other projects as long as they explain HOW it prepared them for THIS College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7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strengthening the relationship with the college administration is Primary Focus of a successful College Project, communication and cooperative effort needs to be clearly articulated. It is perfectly acceptable that the chapter may work with other faculty, administrators or staff to complete a project, but there should also be a communication plan for updating the campus CEO/top administrator.  AND if a chapter runs into obstacles, they should make sure they brainstorm with appropriate administrators/staff to make necessary revisions to the College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765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 project planning includes a way to assess impact. The project needs to have a measurable component by which its success is measured, but also garner ways that the chapter members and the targeted audience for the project grew personally as well.  Knowing the project will likely only have a few months from start to finish, realistic goals must be set.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6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134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450EBDE-89A2-4BB1-9F4D-E3A8A1FCEABE}" type="slidenum">
              <a:rPr lang="en-US" smtClean="0"/>
              <a:t>15</a:t>
            </a:fld>
            <a:endParaRPr lang="en-US"/>
          </a:p>
        </p:txBody>
      </p:sp>
    </p:spTree>
    <p:extLst>
      <p:ext uri="{BB962C8B-B14F-4D97-AF65-F5344CB8AC3E}">
        <p14:creationId xmlns:p14="http://schemas.microsoft.com/office/powerpoint/2010/main" val="206089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a:solidFill>
                  <a:schemeClr val="tx1"/>
                </a:solidFill>
                <a:effectLst/>
                <a:latin typeface="+mn-lt"/>
                <a:ea typeface="+mn-ea"/>
                <a:cs typeface="+mn-cs"/>
              </a:rPr>
              <a:t>It is essential to have allies in your college administration.  Think about it… Having your dean or department director understand the extra time it takes to be an advisor while balancing your other responsibilities.</a:t>
            </a:r>
          </a:p>
          <a:p>
            <a:r>
              <a:rPr lang="en-US" sz="1050" kern="1200" dirty="0">
                <a:solidFill>
                  <a:schemeClr val="tx1"/>
                </a:solidFill>
                <a:effectLst/>
                <a:latin typeface="+mn-lt"/>
                <a:ea typeface="+mn-ea"/>
                <a:cs typeface="+mn-cs"/>
              </a:rPr>
              <a:t>Navigating the financial paperwork needed for the chapter to travel to a conference.  Or even organizing the meeting space, food &amp; beverage and a myriad of other logistical details for a chapter induction. Having a supportive college administration who greases the wheels is invaluable.  In this presentation, we take a look at a project designed to grow &amp; strengthen that much-needed administrative support. It’s called a College Project. </a:t>
            </a:r>
          </a:p>
          <a:p>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50EBDE-89A2-4BB1-9F4D-E3A8A1FCEABE}" type="slidenum">
              <a:rPr lang="en-US" smtClean="0"/>
              <a:t>2</a:t>
            </a:fld>
            <a:endParaRPr lang="en-US"/>
          </a:p>
        </p:txBody>
      </p:sp>
    </p:spTree>
    <p:extLst>
      <p:ext uri="{BB962C8B-B14F-4D97-AF65-F5344CB8AC3E}">
        <p14:creationId xmlns:p14="http://schemas.microsoft.com/office/powerpoint/2010/main" val="922893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further inspire your chapter to pursue a College Project, here are some additional ways chapters need their administration’s support or involvement</a:t>
            </a:r>
            <a:endParaRPr lang="en-US" dirty="0"/>
          </a:p>
        </p:txBody>
      </p:sp>
      <p:sp>
        <p:nvSpPr>
          <p:cNvPr id="4" name="Slide Number Placeholder 3"/>
          <p:cNvSpPr>
            <a:spLocks noGrp="1"/>
          </p:cNvSpPr>
          <p:nvPr>
            <p:ph type="sldNum" sz="quarter" idx="10"/>
          </p:nvPr>
        </p:nvSpPr>
        <p:spPr/>
        <p:txBody>
          <a:bodyPr/>
          <a:lstStyle/>
          <a:p>
            <a:fld id="{5450EBDE-89A2-4BB1-9F4D-E3A8A1FCEABE}" type="slidenum">
              <a:rPr lang="en-US" smtClean="0"/>
              <a:t>3</a:t>
            </a:fld>
            <a:endParaRPr lang="en-US"/>
          </a:p>
        </p:txBody>
      </p:sp>
    </p:spTree>
    <p:extLst>
      <p:ext uri="{BB962C8B-B14F-4D97-AF65-F5344CB8AC3E}">
        <p14:creationId xmlns:p14="http://schemas.microsoft.com/office/powerpoint/2010/main" val="3384619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easily be able to think of other ways besides these listed.</a:t>
            </a:r>
          </a:p>
          <a:p>
            <a:endParaRPr lang="en-US" b="1" dirty="0"/>
          </a:p>
        </p:txBody>
      </p:sp>
      <p:sp>
        <p:nvSpPr>
          <p:cNvPr id="4" name="Slide Number Placeholder 3"/>
          <p:cNvSpPr>
            <a:spLocks noGrp="1"/>
          </p:cNvSpPr>
          <p:nvPr>
            <p:ph type="sldNum" sz="quarter" idx="10"/>
          </p:nvPr>
        </p:nvSpPr>
        <p:spPr/>
        <p:txBody>
          <a:bodyPr/>
          <a:lstStyle/>
          <a:p>
            <a:fld id="{5450EBDE-89A2-4BB1-9F4D-E3A8A1FCEABE}" type="slidenum">
              <a:rPr lang="en-US" smtClean="0"/>
              <a:t>4</a:t>
            </a:fld>
            <a:endParaRPr lang="en-US"/>
          </a:p>
        </p:txBody>
      </p:sp>
    </p:spTree>
    <p:extLst>
      <p:ext uri="{BB962C8B-B14F-4D97-AF65-F5344CB8AC3E}">
        <p14:creationId xmlns:p14="http://schemas.microsoft.com/office/powerpoint/2010/main" val="215288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6480" y="4318174"/>
            <a:ext cx="5669280" cy="3420428"/>
          </a:xfrm>
        </p:spPr>
        <p:txBody>
          <a:bodyPr/>
          <a:lstStyle/>
          <a:p>
            <a:r>
              <a:rPr lang="en-US" sz="1200" kern="1200" dirty="0">
                <a:solidFill>
                  <a:schemeClr val="tx1"/>
                </a:solidFill>
                <a:effectLst/>
                <a:latin typeface="+mn-lt"/>
                <a:ea typeface="+mn-ea"/>
                <a:cs typeface="+mn-cs"/>
              </a:rPr>
              <a:t>The College Project is found in Level 3 of the Five Star Chapter Plan. It is a once-a-year project that can be done anytime between January – December.  Chapters may also submit a College Project entry in our Hallmark Awards Program. Entries are due in late January every year.  Winners are announced at PTK Catalyst in April.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College Project is any endeavor the chapter does in COLLABORATION with the college administration that directly supports the college’s mission.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other words, it’s the chapter helping the administration meet their goals. It can be a big project, or a small one. The most important part is that it increases the communication and working relationship between the chapter and the college.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key part of determining the College Project is for chapter members to meet with your college president not only to determine the goals for the College Project, but also to provide regular updates throughout the process. </a:t>
            </a:r>
          </a:p>
          <a:p>
            <a:r>
              <a:rPr lang="en-US" sz="1200" kern="1200" dirty="0">
                <a:solidFill>
                  <a:schemeClr val="tx1"/>
                </a:solidFill>
                <a:effectLst/>
                <a:latin typeface="+mn-lt"/>
                <a:ea typeface="+mn-ea"/>
                <a:cs typeface="+mn-cs"/>
              </a:rPr>
              <a:t>We know that sometimes a chapter’s access to the college president may be limited, so working with another administrator is perfectly acceptable.</a:t>
            </a:r>
          </a:p>
          <a:p>
            <a:r>
              <a:rPr lang="en-US" sz="1200" kern="1200" dirty="0">
                <a:solidFill>
                  <a:schemeClr val="tx1"/>
                </a:solidFill>
                <a:effectLst/>
                <a:latin typeface="+mn-lt"/>
                <a:ea typeface="+mn-ea"/>
                <a:cs typeface="+mn-cs"/>
              </a:rPr>
              <a:t>Having a conversation with a top administrator to discuss the college’s priorities and how the chapter can assist them is a clear demonstration to the college that the chapter is more than just another student organization. They are a true partner and resource. </a:t>
            </a:r>
          </a:p>
          <a:p>
            <a:r>
              <a:rPr lang="en-US" sz="1200" kern="1200" dirty="0">
                <a:solidFill>
                  <a:schemeClr val="tx1"/>
                </a:solidFill>
                <a:effectLst/>
                <a:latin typeface="+mn-lt"/>
                <a:ea typeface="+mn-ea"/>
                <a:cs typeface="+mn-cs"/>
              </a:rPr>
              <a:t>Again, the College Project can be anything that relates directly to the college’s mission, and is approved by the college administration.</a:t>
            </a:r>
          </a:p>
          <a:p>
            <a:endParaRPr lang="en-US" dirty="0"/>
          </a:p>
        </p:txBody>
      </p:sp>
      <p:sp>
        <p:nvSpPr>
          <p:cNvPr id="4" name="Slide Number Placeholder 3"/>
          <p:cNvSpPr>
            <a:spLocks noGrp="1"/>
          </p:cNvSpPr>
          <p:nvPr>
            <p:ph type="sldNum" sz="quarter" idx="10"/>
          </p:nvPr>
        </p:nvSpPr>
        <p:spPr/>
        <p:txBody>
          <a:bodyPr/>
          <a:lstStyle/>
          <a:p>
            <a:fld id="{5450EBDE-89A2-4BB1-9F4D-E3A8A1FCEABE}" type="slidenum">
              <a:rPr lang="en-US" smtClean="0"/>
              <a:t>6</a:t>
            </a:fld>
            <a:endParaRPr lang="en-US"/>
          </a:p>
        </p:txBody>
      </p:sp>
    </p:spTree>
    <p:extLst>
      <p:ext uri="{BB962C8B-B14F-4D97-AF65-F5344CB8AC3E}">
        <p14:creationId xmlns:p14="http://schemas.microsoft.com/office/powerpoint/2010/main" val="36848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other examples of successful College Projects.  As you can see, there are lots of different ways to approach a College Project. </a:t>
            </a:r>
            <a:r>
              <a:rPr lang="en-US" dirty="0"/>
              <a:t>The College Project is PERSONALIZED for that particular college and their needs/goals at the moment. Notice that some of these projects serve to strengthen the sense of community on campus; others are specifically aimed at improving student retention. A project like Hosting a Youth Leadership Development Program allows the college to demonstrate its commitment to the community it serves while promoting itself as a college of choice to potential students.</a:t>
            </a:r>
          </a:p>
          <a:p>
            <a:endParaRPr lang="en-US" dirty="0"/>
          </a:p>
          <a:p>
            <a:r>
              <a:rPr lang="en-US" dirty="0"/>
              <a:t>Notice that some of these projects serve to strengthen the sense of community on campus such as the “Mind &amp; Body” Health Fair; others are specifically aimed at improving student retention such as the development of a Freshmen Orientation Course. And with the Youth Leadership Development Program for local high school students as well as hosting a Relay For Life American Cancer Society fundraiser on campus, the college demonstrates its commitment to the community while promoting itself as a college of choice to potential students.</a:t>
            </a:r>
          </a:p>
          <a:p>
            <a:br>
              <a:rPr lang="en-US" dirty="0"/>
            </a:br>
            <a:r>
              <a:rPr lang="en-US" dirty="0"/>
              <a:t>These are great public relations opportunities for the college.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99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earlier, the College Project can also be submitted for a Hallmark Award. http://www.ptk.org/Hallmarks   Here are the 5 questions the chapter will answer about their College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65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review the TOP points in each rubric.  For Preparation, judges are looking for a joint brainstorming session with Administration. Even if it cannot be with the Campus CEO/President, it should be with another high-level administrator.  It’s OK if chapter has ideas to share, but there should be consensus WITH the administration on what project the chapter will do on its behalf.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10BD1-912D-471B-84EA-DB7946CBF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20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B3C610E-E3B6-4503-A187-77271D115B96}" type="datetime1">
              <a:rPr lang="en-US" smtClean="0">
                <a:solidFill>
                  <a:srgbClr val="073E87"/>
                </a:solidFill>
              </a:rPr>
              <a:pPr/>
              <a:t>9/18/2018</a:t>
            </a:fld>
            <a:endParaRPr lang="en-US" dirty="0">
              <a:solidFill>
                <a:srgbClr val="073E87"/>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169971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0CE1A74-71D8-4A9E-9296-354AD45359F4}" type="datetime1">
              <a:rPr lang="en-US" smtClean="0">
                <a:solidFill>
                  <a:srgbClr val="073E87"/>
                </a:solidFill>
              </a:rPr>
              <a:pPr/>
              <a:t>9/18/2018</a:t>
            </a:fld>
            <a:endParaRPr lang="en-US" dirty="0">
              <a:solidFill>
                <a:srgbClr val="073E87"/>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260800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46B300-0058-48FA-9BC9-0F0152ED78C1}" type="datetime1">
              <a:rPr lang="en-US" smtClean="0">
                <a:solidFill>
                  <a:srgbClr val="073E87"/>
                </a:solidFill>
              </a:rPr>
              <a:pPr/>
              <a:t>9/18/2018</a:t>
            </a:fld>
            <a:endParaRPr lang="en-US" dirty="0">
              <a:solidFill>
                <a:srgbClr val="073E87"/>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115283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81F6ABA-5D82-4DDD-83C5-3386CFEA3335}" type="datetime1">
              <a:rPr lang="en-US" smtClean="0">
                <a:solidFill>
                  <a:srgbClr val="073E87"/>
                </a:solidFill>
              </a:rPr>
              <a:pPr/>
              <a:t>9/18/2018</a:t>
            </a:fld>
            <a:endParaRPr lang="en-US" dirty="0">
              <a:solidFill>
                <a:srgbClr val="073E87"/>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194889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FC5389-7321-4622-9BAF-E1494282B00A}" type="datetime1">
              <a:rPr lang="en-US" smtClean="0">
                <a:solidFill>
                  <a:srgbClr val="073E87"/>
                </a:solidFill>
              </a:rPr>
              <a:pPr/>
              <a:t>9/18/2018</a:t>
            </a:fld>
            <a:endParaRPr lang="en-US" dirty="0">
              <a:solidFill>
                <a:srgbClr val="073E87"/>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245568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1151560-44C1-4352-9A32-33B15FFFCB1A}" type="datetime1">
              <a:rPr lang="en-US" smtClean="0">
                <a:solidFill>
                  <a:srgbClr val="073E87"/>
                </a:solidFill>
              </a:rPr>
              <a:pPr/>
              <a:t>9/18/2018</a:t>
            </a:fld>
            <a:endParaRPr lang="en-US" dirty="0">
              <a:solidFill>
                <a:srgbClr val="073E87"/>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398093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93308BB-321A-4CF1-864E-510400ABA3F2}" type="datetime1">
              <a:rPr lang="en-US" smtClean="0">
                <a:solidFill>
                  <a:srgbClr val="073E87"/>
                </a:solidFill>
              </a:rPr>
              <a:pPr/>
              <a:t>9/18/2018</a:t>
            </a:fld>
            <a:endParaRPr lang="en-US" dirty="0">
              <a:solidFill>
                <a:srgbClr val="073E87"/>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282357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E19D293-33F3-4096-849B-A5D6F84FDC3D}" type="datetime1">
              <a:rPr lang="en-US" smtClean="0">
                <a:solidFill>
                  <a:srgbClr val="073E87"/>
                </a:solidFill>
              </a:rPr>
              <a:pPr/>
              <a:t>9/18/2018</a:t>
            </a:fld>
            <a:endParaRPr lang="en-US" dirty="0">
              <a:solidFill>
                <a:srgbClr val="073E87"/>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192057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66EC3C8-D71C-4CF5-86C7-63B8CDCAAF1F}" type="datetime1">
              <a:rPr lang="en-US" smtClean="0">
                <a:solidFill>
                  <a:srgbClr val="073E87"/>
                </a:solidFill>
              </a:rPr>
              <a:pPr/>
              <a:t>9/18/2018</a:t>
            </a:fld>
            <a:endParaRPr lang="en-US" dirty="0">
              <a:solidFill>
                <a:srgbClr val="073E87"/>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128058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C03CF7-43EC-4081-B9B0-A728D27F160F}" type="datetime1">
              <a:rPr lang="en-US" smtClean="0">
                <a:solidFill>
                  <a:srgbClr val="073E87"/>
                </a:solidFill>
              </a:rPr>
              <a:pPr/>
              <a:t>9/18/2018</a:t>
            </a:fld>
            <a:endParaRPr lang="en-US" dirty="0">
              <a:solidFill>
                <a:srgbClr val="073E87"/>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231497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809F8BE-81B6-482B-A068-5B8E192D9D68}" type="datetime1">
              <a:rPr lang="en-US" smtClean="0">
                <a:solidFill>
                  <a:srgbClr val="073E87"/>
                </a:solidFill>
              </a:rPr>
              <a:pPr/>
              <a:t>9/18/2018</a:t>
            </a:fld>
            <a:endParaRPr lang="en-US" dirty="0">
              <a:solidFill>
                <a:srgbClr val="073E87"/>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srgbClr val="073E87"/>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87D7A59-36E2-48B9-B146-C1E59501F63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8169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1104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7796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457200" rtl="0" eaLnBrk="1" latinLnBrk="0" hangingPunct="1">
        <a:spcBef>
          <a:spcPct val="0"/>
        </a:spcBef>
        <a:buNone/>
        <a:defRPr sz="4400"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17375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17375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17375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17375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17375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2432" y="2627319"/>
            <a:ext cx="5829300" cy="1335081"/>
          </a:xfrm>
        </p:spPr>
        <p:txBody>
          <a:bodyPr>
            <a:noAutofit/>
          </a:bodyPr>
          <a:lstStyle/>
          <a:p>
            <a:br>
              <a:rPr lang="en-US" sz="3600" b="1" dirty="0">
                <a:solidFill>
                  <a:schemeClr val="tx1"/>
                </a:solidFill>
                <a:latin typeface="Arial" panose="020B0604020202020204" pitchFamily="34" charset="0"/>
                <a:cs typeface="Arial" panose="020B0604020202020204" pitchFamily="34" charset="0"/>
              </a:rPr>
            </a:br>
            <a:br>
              <a:rPr lang="en-US" sz="3600" b="1" dirty="0">
                <a:solidFill>
                  <a:schemeClr val="tx1"/>
                </a:solidFill>
                <a:latin typeface="Arial" panose="020B0604020202020204" pitchFamily="34" charset="0"/>
                <a:cs typeface="Arial" panose="020B0604020202020204" pitchFamily="34" charset="0"/>
              </a:rPr>
            </a:br>
            <a:endParaRPr lang="en-US" sz="3600" b="1" dirty="0">
              <a:solidFill>
                <a:schemeClr val="tx1"/>
              </a:solidFill>
              <a:latin typeface="Arial" panose="020B0604020202020204" pitchFamily="34" charset="0"/>
              <a:cs typeface="Arial" panose="020B0604020202020204" pitchFamily="34" charset="0"/>
            </a:endParaRPr>
          </a:p>
        </p:txBody>
      </p:sp>
      <p:pic>
        <p:nvPicPr>
          <p:cNvPr id="4" name="Picture 3" descr="PTK_KE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1" y="4800601"/>
            <a:ext cx="593065" cy="10630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9323"/>
            <a:ext cx="9144000" cy="6096000"/>
          </a:xfrm>
          <a:prstGeom prst="rect">
            <a:avLst/>
          </a:prstGeom>
        </p:spPr>
      </p:pic>
      <p:sp>
        <p:nvSpPr>
          <p:cNvPr id="3" name="Subtitle 2"/>
          <p:cNvSpPr>
            <a:spLocks noGrp="1"/>
          </p:cNvSpPr>
          <p:nvPr>
            <p:ph type="subTitle" idx="1"/>
          </p:nvPr>
        </p:nvSpPr>
        <p:spPr>
          <a:xfrm>
            <a:off x="0" y="1876109"/>
            <a:ext cx="9144000" cy="1104900"/>
          </a:xfrm>
        </p:spPr>
        <p:txBody>
          <a:bodyPr>
            <a:noAutofit/>
          </a:bodyPr>
          <a:lstStyle/>
          <a:p>
            <a:r>
              <a:rPr lang="en-US" sz="6000" b="1" dirty="0">
                <a:solidFill>
                  <a:schemeClr val="bg1"/>
                </a:solidFill>
                <a:effectLst>
                  <a:outerShdw blurRad="50800" dist="88900" dir="2460000" algn="tl" rotWithShape="0">
                    <a:prstClr val="black">
                      <a:alpha val="40000"/>
                    </a:prstClr>
                  </a:outerShdw>
                </a:effectLst>
                <a:latin typeface="Arial" panose="020B0604020202020204" pitchFamily="34" charset="0"/>
                <a:cs typeface="Arial" panose="020B0604020202020204" pitchFamily="34" charset="0"/>
              </a:rPr>
              <a:t>College Project: </a:t>
            </a:r>
          </a:p>
          <a:p>
            <a:r>
              <a:rPr lang="en-US" sz="4300" b="1" dirty="0">
                <a:solidFill>
                  <a:schemeClr val="bg1"/>
                </a:solidFill>
                <a:effectLst>
                  <a:outerShdw blurRad="50800" dist="88900" dir="2460000" algn="tl" rotWithShape="0">
                    <a:prstClr val="black">
                      <a:alpha val="40000"/>
                    </a:prstClr>
                  </a:outerShdw>
                </a:effectLst>
                <a:latin typeface="Arial" panose="020B0604020202020204" pitchFamily="34" charset="0"/>
                <a:cs typeface="Arial" panose="020B0604020202020204" pitchFamily="34" charset="0"/>
              </a:rPr>
              <a:t>A Chapter-College Partnership</a:t>
            </a:r>
            <a:r>
              <a:rPr lang="en-US" sz="4000" b="1" dirty="0">
                <a:solidFill>
                  <a:schemeClr val="bg1"/>
                </a:solidFill>
                <a:effectLst>
                  <a:outerShdw blurRad="50800" dist="88900" dir="2460000" algn="tl" rotWithShape="0">
                    <a:prstClr val="black">
                      <a:alpha val="40000"/>
                    </a:prst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55100308"/>
      </p:ext>
    </p:extLst>
  </p:cSld>
  <p:clrMapOvr>
    <a:masterClrMapping/>
  </p:clrMapOvr>
  <mc:AlternateContent xmlns:mc="http://schemas.openxmlformats.org/markup-compatibility/2006" xmlns:p14="http://schemas.microsoft.com/office/powerpoint/2010/main">
    <mc:Choice Requires="p14">
      <p:transition spd="slow" p14:dur="2000" advTm="8222"/>
    </mc:Choice>
    <mc:Fallback xmlns="">
      <p:transition spd="slow" advTm="82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0278" y="1417638"/>
            <a:ext cx="7141945" cy="3520122"/>
          </a:xfrm>
        </p:spPr>
        <p:txBody>
          <a:bodyPr>
            <a:normAutofit fontScale="40000" lnSpcReduction="20000"/>
          </a:bodyPr>
          <a:lstStyle/>
          <a:p>
            <a:r>
              <a:rPr lang="en-US" sz="4500" b="1" dirty="0">
                <a:latin typeface="Arial" panose="020B0604020202020204" pitchFamily="34" charset="0"/>
                <a:cs typeface="Arial" panose="020B0604020202020204" pitchFamily="34" charset="0"/>
              </a:rPr>
              <a:t>8 points </a:t>
            </a:r>
            <a:r>
              <a:rPr lang="en-US" sz="4500" dirty="0">
                <a:latin typeface="Arial" panose="020B0604020202020204" pitchFamily="34" charset="0"/>
                <a:cs typeface="Arial" panose="020B0604020202020204" pitchFamily="34" charset="0"/>
              </a:rPr>
              <a:t>– Chapter made it a </a:t>
            </a:r>
            <a:r>
              <a:rPr lang="en-US" sz="4500" b="1" dirty="0">
                <a:latin typeface="Arial" panose="020B0604020202020204" pitchFamily="34" charset="0"/>
                <a:cs typeface="Arial" panose="020B0604020202020204" pitchFamily="34" charset="0"/>
              </a:rPr>
              <a:t>top priority to meet with appropriate administrator(s) </a:t>
            </a:r>
            <a:r>
              <a:rPr lang="en-US" sz="4500" dirty="0">
                <a:latin typeface="Arial" panose="020B0604020202020204" pitchFamily="34" charset="0"/>
                <a:cs typeface="Arial" panose="020B0604020202020204" pitchFamily="34" charset="0"/>
              </a:rPr>
              <a:t>to discuss College Project objectives before project was determined. </a:t>
            </a:r>
          </a:p>
          <a:p>
            <a:pPr marL="0" indent="0">
              <a:buNone/>
            </a:pPr>
            <a:endParaRPr lang="en-US" sz="4500" dirty="0">
              <a:latin typeface="Arial" panose="020B0604020202020204" pitchFamily="34" charset="0"/>
              <a:cs typeface="Arial" panose="020B0604020202020204" pitchFamily="34" charset="0"/>
            </a:endParaRPr>
          </a:p>
          <a:p>
            <a:r>
              <a:rPr lang="en-US" sz="4500" b="1" dirty="0">
                <a:latin typeface="Arial" panose="020B0604020202020204" pitchFamily="34" charset="0"/>
                <a:cs typeface="Arial" panose="020B0604020202020204" pitchFamily="34" charset="0"/>
              </a:rPr>
              <a:t>4 points </a:t>
            </a:r>
            <a:r>
              <a:rPr lang="en-US" sz="4500" dirty="0">
                <a:latin typeface="Arial" panose="020B0604020202020204" pitchFamily="34" charset="0"/>
                <a:cs typeface="Arial" panose="020B0604020202020204" pitchFamily="34" charset="0"/>
              </a:rPr>
              <a:t>– Clear, compelling evidence that the chapter leaders researched the </a:t>
            </a:r>
            <a:r>
              <a:rPr lang="en-US" sz="4500" b="1" dirty="0">
                <a:latin typeface="Arial" panose="020B0604020202020204" pitchFamily="34" charset="0"/>
                <a:cs typeface="Arial" panose="020B0604020202020204" pitchFamily="34" charset="0"/>
              </a:rPr>
              <a:t>college’s mission and/or strategic priorities </a:t>
            </a:r>
            <a:r>
              <a:rPr lang="en-US" sz="4500" dirty="0">
                <a:latin typeface="Arial" panose="020B0604020202020204" pitchFamily="34" charset="0"/>
                <a:cs typeface="Arial" panose="020B0604020202020204" pitchFamily="34" charset="0"/>
              </a:rPr>
              <a:t>prior to meeting with college administrators to determine project. </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r>
              <a:rPr lang="en-US" sz="4500" b="1" dirty="0">
                <a:latin typeface="Arial" panose="020B0604020202020204" pitchFamily="34" charset="0"/>
                <a:cs typeface="Arial" panose="020B0604020202020204" pitchFamily="34" charset="0"/>
              </a:rPr>
              <a:t>4 points </a:t>
            </a:r>
            <a:r>
              <a:rPr lang="en-US" sz="4500" dirty="0">
                <a:latin typeface="Arial" panose="020B0604020202020204" pitchFamily="34" charset="0"/>
                <a:cs typeface="Arial" panose="020B0604020202020204" pitchFamily="34" charset="0"/>
              </a:rPr>
              <a:t>– Strong evidence that the </a:t>
            </a:r>
            <a:r>
              <a:rPr lang="en-US" sz="4500" b="1" dirty="0">
                <a:latin typeface="Arial" panose="020B0604020202020204" pitchFamily="34" charset="0"/>
                <a:cs typeface="Arial" panose="020B0604020202020204" pitchFamily="34" charset="0"/>
              </a:rPr>
              <a:t>project was a JOINT decision </a:t>
            </a:r>
            <a:r>
              <a:rPr lang="en-US" sz="4500" dirty="0">
                <a:latin typeface="Arial" panose="020B0604020202020204" pitchFamily="34" charset="0"/>
                <a:cs typeface="Arial" panose="020B0604020202020204" pitchFamily="34" charset="0"/>
              </a:rPr>
              <a:t>between chapter and college. (Chapter did NOT implement their own project without input/approval from college.) </a:t>
            </a:r>
          </a:p>
          <a:p>
            <a:pPr marL="0" indent="0">
              <a:buNone/>
            </a:pPr>
            <a:r>
              <a:rPr lang="en-US" sz="4500" dirty="0">
                <a:latin typeface="Arial" panose="020B0604020202020204" pitchFamily="34" charset="0"/>
                <a:cs typeface="Arial" panose="020B0604020202020204" pitchFamily="34" charset="0"/>
              </a:rPr>
              <a:t> </a:t>
            </a:r>
          </a:p>
          <a:p>
            <a:r>
              <a:rPr lang="en-US" sz="4500" b="1" dirty="0">
                <a:latin typeface="Arial" panose="020B0604020202020204" pitchFamily="34" charset="0"/>
                <a:cs typeface="Arial" panose="020B0604020202020204" pitchFamily="34" charset="0"/>
              </a:rPr>
              <a:t>4 points </a:t>
            </a:r>
            <a:r>
              <a:rPr lang="en-US" sz="4500" dirty="0">
                <a:latin typeface="Arial" panose="020B0604020202020204" pitchFamily="34" charset="0"/>
                <a:cs typeface="Arial" panose="020B0604020202020204" pitchFamily="34" charset="0"/>
              </a:rPr>
              <a:t>-- The entry provides explicit details of how this project helps </a:t>
            </a:r>
            <a:r>
              <a:rPr lang="en-US" sz="4500" b="1" dirty="0">
                <a:latin typeface="Arial" panose="020B0604020202020204" pitchFamily="34" charset="0"/>
                <a:cs typeface="Arial" panose="020B0604020202020204" pitchFamily="34" charset="0"/>
              </a:rPr>
              <a:t>fulfill college’s mission/priorities</a:t>
            </a:r>
            <a:r>
              <a:rPr lang="en-US" sz="4500" dirty="0">
                <a:latin typeface="Arial" panose="020B0604020202020204" pitchFamily="34" charset="0"/>
                <a:cs typeface="Arial" panose="020B0604020202020204" pitchFamily="34" charset="0"/>
              </a:rPr>
              <a:t>.</a:t>
            </a:r>
          </a:p>
          <a:p>
            <a:pPr marL="34290" indent="0">
              <a:buNone/>
            </a:pPr>
            <a:endParaRPr lang="en-US" sz="1800" dirty="0"/>
          </a:p>
        </p:txBody>
      </p:sp>
      <p:sp>
        <p:nvSpPr>
          <p:cNvPr id="2" name="Title 1"/>
          <p:cNvSpPr>
            <a:spLocks noGrp="1"/>
          </p:cNvSpPr>
          <p:nvPr>
            <p:ph type="title"/>
          </p:nvPr>
        </p:nvSpPr>
        <p:spPr>
          <a:xfrm>
            <a:off x="457200" y="274638"/>
            <a:ext cx="8229600" cy="1143000"/>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Preparation ~ 20 Points</a:t>
            </a:r>
          </a:p>
        </p:txBody>
      </p:sp>
    </p:spTree>
    <p:extLst>
      <p:ext uri="{BB962C8B-B14F-4D97-AF65-F5344CB8AC3E}">
        <p14:creationId xmlns:p14="http://schemas.microsoft.com/office/powerpoint/2010/main" val="1353350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186" y="1265286"/>
            <a:ext cx="7495125" cy="3864978"/>
          </a:xfrm>
        </p:spPr>
        <p:txBody>
          <a:bodyPr>
            <a:normAutofit fontScale="32500" lnSpcReduction="20000"/>
          </a:bodyPr>
          <a:lstStyle/>
          <a:p>
            <a:r>
              <a:rPr lang="en-US" sz="4900" b="1" dirty="0">
                <a:latin typeface="Arial" panose="020B0604020202020204" pitchFamily="34" charset="0"/>
                <a:cs typeface="Arial" panose="020B0604020202020204" pitchFamily="34" charset="0"/>
              </a:rPr>
              <a:t>8 points </a:t>
            </a:r>
            <a:r>
              <a:rPr lang="en-US" sz="4900" dirty="0">
                <a:latin typeface="Arial" panose="020B0604020202020204" pitchFamily="34" charset="0"/>
                <a:cs typeface="Arial" panose="020B0604020202020204" pitchFamily="34" charset="0"/>
              </a:rPr>
              <a:t>– Substantive details provided of </a:t>
            </a:r>
            <a:r>
              <a:rPr lang="en-US" sz="4900" b="1" dirty="0">
                <a:latin typeface="Arial" panose="020B0604020202020204" pitchFamily="34" charset="0"/>
                <a:cs typeface="Arial" panose="020B0604020202020204" pitchFamily="34" charset="0"/>
              </a:rPr>
              <a:t>intentional teamwork </a:t>
            </a:r>
            <a:r>
              <a:rPr lang="en-US" sz="4900" dirty="0">
                <a:latin typeface="Arial" panose="020B0604020202020204" pitchFamily="34" charset="0"/>
                <a:cs typeface="Arial" panose="020B0604020202020204" pitchFamily="34" charset="0"/>
              </a:rPr>
              <a:t>between chapter and college officials. Details show members were strategic and thorough in organizing and implementing the project.</a:t>
            </a:r>
          </a:p>
          <a:p>
            <a:pPr marL="0" indent="0">
              <a:buNone/>
            </a:pPr>
            <a:endParaRPr lang="en-US" sz="4900" dirty="0">
              <a:latin typeface="Arial" panose="020B0604020202020204" pitchFamily="34" charset="0"/>
              <a:cs typeface="Arial" panose="020B0604020202020204" pitchFamily="34" charset="0"/>
            </a:endParaRPr>
          </a:p>
          <a:p>
            <a:r>
              <a:rPr lang="en-US" sz="4900" b="1" dirty="0">
                <a:latin typeface="Arial" panose="020B0604020202020204" pitchFamily="34" charset="0"/>
                <a:cs typeface="Arial" panose="020B0604020202020204" pitchFamily="34" charset="0"/>
              </a:rPr>
              <a:t>4 points </a:t>
            </a:r>
            <a:r>
              <a:rPr lang="en-US" sz="4900" dirty="0">
                <a:latin typeface="Arial" panose="020B0604020202020204" pitchFamily="34" charset="0"/>
                <a:cs typeface="Arial" panose="020B0604020202020204" pitchFamily="34" charset="0"/>
              </a:rPr>
              <a:t>- Clear evidence of </a:t>
            </a:r>
            <a:r>
              <a:rPr lang="en-US" sz="4900" b="1" dirty="0">
                <a:latin typeface="Arial" panose="020B0604020202020204" pitchFamily="34" charset="0"/>
                <a:cs typeface="Arial" panose="020B0604020202020204" pitchFamily="34" charset="0"/>
              </a:rPr>
              <a:t>intentional activities to improve members’ leadership skills</a:t>
            </a:r>
            <a:r>
              <a:rPr lang="en-US" sz="4900" dirty="0">
                <a:latin typeface="Arial" panose="020B0604020202020204" pitchFamily="34" charset="0"/>
                <a:cs typeface="Arial" panose="020B0604020202020204" pitchFamily="34" charset="0"/>
              </a:rPr>
              <a:t>. (What skills or abilities were necessary to carry out College Project and how did chapter members prepare themselves for these? (workshops, collaborating with experts, researching issue, etc.)</a:t>
            </a:r>
          </a:p>
          <a:p>
            <a:pPr marL="0" indent="0">
              <a:buNone/>
            </a:pPr>
            <a:r>
              <a:rPr lang="en-US" sz="4900" dirty="0">
                <a:latin typeface="Arial" panose="020B0604020202020204" pitchFamily="34" charset="0"/>
                <a:cs typeface="Arial" panose="020B0604020202020204" pitchFamily="34" charset="0"/>
              </a:rPr>
              <a:t> </a:t>
            </a:r>
          </a:p>
          <a:p>
            <a:r>
              <a:rPr lang="en-US" sz="4900" b="1" dirty="0">
                <a:latin typeface="Arial" panose="020B0604020202020204" pitchFamily="34" charset="0"/>
                <a:cs typeface="Arial" panose="020B0604020202020204" pitchFamily="34" charset="0"/>
              </a:rPr>
              <a:t>4 points </a:t>
            </a:r>
            <a:r>
              <a:rPr lang="en-US" sz="4900" dirty="0">
                <a:latin typeface="Arial" panose="020B0604020202020204" pitchFamily="34" charset="0"/>
                <a:cs typeface="Arial" panose="020B0604020202020204" pitchFamily="34" charset="0"/>
              </a:rPr>
              <a:t>– Compelling examples given with specific details of members </a:t>
            </a:r>
            <a:r>
              <a:rPr lang="en-US" sz="4900" b="1" dirty="0">
                <a:latin typeface="Arial" panose="020B0604020202020204" pitchFamily="34" charset="0"/>
                <a:cs typeface="Arial" panose="020B0604020202020204" pitchFamily="34" charset="0"/>
              </a:rPr>
              <a:t>fulfilling significant leadership roles </a:t>
            </a:r>
            <a:r>
              <a:rPr lang="en-US" sz="4900" dirty="0">
                <a:latin typeface="Arial" panose="020B0604020202020204" pitchFamily="34" charset="0"/>
                <a:cs typeface="Arial" panose="020B0604020202020204" pitchFamily="34" charset="0"/>
              </a:rPr>
              <a:t>in implementing the project. </a:t>
            </a:r>
          </a:p>
          <a:p>
            <a:pPr marL="0" indent="0">
              <a:buNone/>
            </a:pPr>
            <a:r>
              <a:rPr lang="en-US" sz="4900" dirty="0">
                <a:latin typeface="Arial" panose="020B0604020202020204" pitchFamily="34" charset="0"/>
                <a:cs typeface="Arial" panose="020B0604020202020204" pitchFamily="34" charset="0"/>
              </a:rPr>
              <a:t> </a:t>
            </a:r>
          </a:p>
          <a:p>
            <a:r>
              <a:rPr lang="en-US" sz="4900" b="1" dirty="0">
                <a:latin typeface="Arial" panose="020B0604020202020204" pitchFamily="34" charset="0"/>
                <a:cs typeface="Arial" panose="020B0604020202020204" pitchFamily="34" charset="0"/>
              </a:rPr>
              <a:t>4 points </a:t>
            </a:r>
            <a:r>
              <a:rPr lang="en-US" sz="4900" dirty="0">
                <a:latin typeface="Arial" panose="020B0604020202020204" pitchFamily="34" charset="0"/>
                <a:cs typeface="Arial" panose="020B0604020202020204" pitchFamily="34" charset="0"/>
              </a:rPr>
              <a:t>– Explicit details given of chapter’s </a:t>
            </a:r>
            <a:r>
              <a:rPr lang="en-US" sz="4900" b="1" dirty="0">
                <a:latin typeface="Arial" panose="020B0604020202020204" pitchFamily="34" charset="0"/>
                <a:cs typeface="Arial" panose="020B0604020202020204" pitchFamily="34" charset="0"/>
              </a:rPr>
              <a:t>most important planning steps </a:t>
            </a:r>
            <a:r>
              <a:rPr lang="en-US" sz="4900" dirty="0">
                <a:latin typeface="Arial" panose="020B0604020202020204" pitchFamily="34" charset="0"/>
                <a:cs typeface="Arial" panose="020B0604020202020204" pitchFamily="34" charset="0"/>
              </a:rPr>
              <a:t>to ensure successful project. Evidence shows members were strategic and thorough in organizing and implementing the project.</a:t>
            </a:r>
          </a:p>
          <a:p>
            <a:pPr marL="0" indent="0">
              <a:buNone/>
            </a:pPr>
            <a:endParaRPr lang="en-US" dirty="0"/>
          </a:p>
        </p:txBody>
      </p:sp>
      <p:sp>
        <p:nvSpPr>
          <p:cNvPr id="2" name="Title 1"/>
          <p:cNvSpPr>
            <a:spLocks noGrp="1"/>
          </p:cNvSpPr>
          <p:nvPr>
            <p:ph type="title"/>
          </p:nvPr>
        </p:nvSpPr>
        <p:spPr/>
        <p:txBody>
          <a:bodyPr>
            <a:normAutofit fontScale="90000"/>
          </a:bodyPr>
          <a:lstStyle/>
          <a:p>
            <a:r>
              <a:rPr lang="en-US" sz="3600" b="1" dirty="0">
                <a:solidFill>
                  <a:srgbClr val="002060"/>
                </a:solidFill>
                <a:latin typeface="Arial" panose="020B0604020202020204" pitchFamily="34" charset="0"/>
                <a:cs typeface="Arial" panose="020B0604020202020204" pitchFamily="34" charset="0"/>
              </a:rPr>
              <a:t>Leadership Development ~ 20 Points </a:t>
            </a:r>
            <a:br>
              <a:rPr lang="en-US"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816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834" y="1549667"/>
            <a:ext cx="7476640" cy="4148489"/>
          </a:xfrm>
        </p:spPr>
        <p:txBody>
          <a:bodyPr>
            <a:normAutofit fontScale="32500" lnSpcReduction="20000"/>
          </a:bodyPr>
          <a:lstStyle/>
          <a:p>
            <a:r>
              <a:rPr lang="en-US" sz="4900" b="1" dirty="0">
                <a:latin typeface="Arial" panose="020B0604020202020204" pitchFamily="34" charset="0"/>
                <a:cs typeface="Arial" panose="020B0604020202020204" pitchFamily="34" charset="0"/>
              </a:rPr>
              <a:t>12 possible points </a:t>
            </a:r>
            <a:r>
              <a:rPr lang="en-US" sz="4900" dirty="0">
                <a:latin typeface="Arial" panose="020B0604020202020204" pitchFamily="34" charset="0"/>
                <a:cs typeface="Arial" panose="020B0604020202020204" pitchFamily="34" charset="0"/>
              </a:rPr>
              <a:t>- Strong evidence members </a:t>
            </a:r>
            <a:r>
              <a:rPr lang="en-US" sz="4900" b="1" dirty="0">
                <a:latin typeface="Arial" panose="020B0604020202020204" pitchFamily="34" charset="0"/>
                <a:cs typeface="Arial" panose="020B0604020202020204" pitchFamily="34" charset="0"/>
              </a:rPr>
              <a:t>communicated effectively and continuously</a:t>
            </a:r>
            <a:r>
              <a:rPr lang="en-US" sz="4900" dirty="0">
                <a:latin typeface="Arial" panose="020B0604020202020204" pitchFamily="34" charset="0"/>
                <a:cs typeface="Arial" panose="020B0604020202020204" pitchFamily="34" charset="0"/>
              </a:rPr>
              <a:t> with college administration/officials (details on how communication was carried out -- through advisor, through email updates, monthly meetings, follow-up with another administrator/department, etc.)</a:t>
            </a:r>
            <a:br>
              <a:rPr lang="en-US" sz="4900" dirty="0">
                <a:latin typeface="Arial" panose="020B0604020202020204" pitchFamily="34" charset="0"/>
                <a:cs typeface="Arial" panose="020B0604020202020204" pitchFamily="34" charset="0"/>
              </a:rPr>
            </a:br>
            <a:endParaRPr lang="en-US" sz="4900" dirty="0">
              <a:latin typeface="Arial" panose="020B0604020202020204" pitchFamily="34" charset="0"/>
              <a:cs typeface="Arial" panose="020B0604020202020204" pitchFamily="34" charset="0"/>
            </a:endParaRPr>
          </a:p>
          <a:p>
            <a:pPr lvl="1"/>
            <a:r>
              <a:rPr lang="en-US" sz="4900" dirty="0">
                <a:latin typeface="Arial" panose="020B0604020202020204" pitchFamily="34" charset="0"/>
                <a:cs typeface="Arial" panose="020B0604020202020204" pitchFamily="34" charset="0"/>
              </a:rPr>
              <a:t>4 points - </a:t>
            </a:r>
            <a:r>
              <a:rPr lang="en-US" sz="4900" b="1" dirty="0">
                <a:latin typeface="Arial" panose="020B0604020202020204" pitchFamily="34" charset="0"/>
                <a:cs typeface="Arial" panose="020B0604020202020204" pitchFamily="34" charset="0"/>
              </a:rPr>
              <a:t>Before</a:t>
            </a:r>
            <a:r>
              <a:rPr lang="en-US" sz="4900" dirty="0">
                <a:latin typeface="Arial" panose="020B0604020202020204" pitchFamily="34" charset="0"/>
                <a:cs typeface="Arial" panose="020B0604020202020204" pitchFamily="34" charset="0"/>
              </a:rPr>
              <a:t> the project began to reach agreement on project goals/strategies </a:t>
            </a:r>
          </a:p>
          <a:p>
            <a:pPr lvl="1"/>
            <a:r>
              <a:rPr lang="en-US" sz="4900" dirty="0">
                <a:latin typeface="Arial" panose="020B0604020202020204" pitchFamily="34" charset="0"/>
                <a:cs typeface="Arial" panose="020B0604020202020204" pitchFamily="34" charset="0"/>
              </a:rPr>
              <a:t>4 points - </a:t>
            </a:r>
            <a:r>
              <a:rPr lang="en-US" sz="4900" b="1" dirty="0">
                <a:latin typeface="Arial" panose="020B0604020202020204" pitchFamily="34" charset="0"/>
                <a:cs typeface="Arial" panose="020B0604020202020204" pitchFamily="34" charset="0"/>
              </a:rPr>
              <a:t>During</a:t>
            </a:r>
            <a:r>
              <a:rPr lang="en-US" sz="4900" dirty="0">
                <a:latin typeface="Arial" panose="020B0604020202020204" pitchFamily="34" charset="0"/>
                <a:cs typeface="Arial" panose="020B0604020202020204" pitchFamily="34" charset="0"/>
              </a:rPr>
              <a:t> the project (progress updates)  </a:t>
            </a:r>
          </a:p>
          <a:p>
            <a:pPr lvl="1"/>
            <a:r>
              <a:rPr lang="en-US" sz="4900" dirty="0">
                <a:latin typeface="Arial" panose="020B0604020202020204" pitchFamily="34" charset="0"/>
                <a:cs typeface="Arial" panose="020B0604020202020204" pitchFamily="34" charset="0"/>
              </a:rPr>
              <a:t>4 points - </a:t>
            </a:r>
            <a:r>
              <a:rPr lang="en-US" sz="4900" b="1" dirty="0">
                <a:latin typeface="Arial" panose="020B0604020202020204" pitchFamily="34" charset="0"/>
                <a:cs typeface="Arial" panose="020B0604020202020204" pitchFamily="34" charset="0"/>
              </a:rPr>
              <a:t>After </a:t>
            </a:r>
            <a:r>
              <a:rPr lang="en-US" sz="4900" dirty="0">
                <a:latin typeface="Arial" panose="020B0604020202020204" pitchFamily="34" charset="0"/>
                <a:cs typeface="Arial" panose="020B0604020202020204" pitchFamily="34" charset="0"/>
              </a:rPr>
              <a:t>the project was completed (results of project)</a:t>
            </a:r>
          </a:p>
          <a:p>
            <a:pPr marL="0" indent="0">
              <a:buNone/>
            </a:pPr>
            <a:r>
              <a:rPr lang="en-US" sz="4900" dirty="0">
                <a:latin typeface="Arial" panose="020B0604020202020204" pitchFamily="34" charset="0"/>
                <a:cs typeface="Arial" panose="020B0604020202020204" pitchFamily="34" charset="0"/>
              </a:rPr>
              <a:t> </a:t>
            </a:r>
          </a:p>
          <a:p>
            <a:r>
              <a:rPr lang="en-US" sz="4900" b="1" dirty="0">
                <a:latin typeface="Arial" panose="020B0604020202020204" pitchFamily="34" charset="0"/>
                <a:cs typeface="Arial" panose="020B0604020202020204" pitchFamily="34" charset="0"/>
              </a:rPr>
              <a:t>4 points </a:t>
            </a:r>
            <a:r>
              <a:rPr lang="en-US" sz="4900" dirty="0">
                <a:latin typeface="Arial" panose="020B0604020202020204" pitchFamily="34" charset="0"/>
                <a:cs typeface="Arial" panose="020B0604020202020204" pitchFamily="34" charset="0"/>
              </a:rPr>
              <a:t>– Strong evidence of chapter members’ </a:t>
            </a:r>
            <a:r>
              <a:rPr lang="en-US" sz="4900" b="1" dirty="0">
                <a:latin typeface="Arial" panose="020B0604020202020204" pitchFamily="34" charset="0"/>
                <a:cs typeface="Arial" panose="020B0604020202020204" pitchFamily="34" charset="0"/>
              </a:rPr>
              <a:t>flexibility and/or creativity </a:t>
            </a:r>
            <a:r>
              <a:rPr lang="en-US" sz="4900" dirty="0">
                <a:latin typeface="Arial" panose="020B0604020202020204" pitchFamily="34" charset="0"/>
                <a:cs typeface="Arial" panose="020B0604020202020204" pitchFamily="34" charset="0"/>
              </a:rPr>
              <a:t>in addressing any opportunities, challenges or obstacles in implementing project</a:t>
            </a:r>
          </a:p>
          <a:p>
            <a:pPr marL="0" indent="0">
              <a:buNone/>
            </a:pPr>
            <a:r>
              <a:rPr lang="en-US" sz="4900" dirty="0">
                <a:latin typeface="Arial" panose="020B0604020202020204" pitchFamily="34" charset="0"/>
                <a:cs typeface="Arial" panose="020B0604020202020204" pitchFamily="34" charset="0"/>
              </a:rPr>
              <a:t> </a:t>
            </a:r>
          </a:p>
          <a:p>
            <a:r>
              <a:rPr lang="en-US" sz="4900" b="1" dirty="0">
                <a:latin typeface="Arial" panose="020B0604020202020204" pitchFamily="34" charset="0"/>
                <a:cs typeface="Arial" panose="020B0604020202020204" pitchFamily="34" charset="0"/>
              </a:rPr>
              <a:t>4 points </a:t>
            </a:r>
            <a:r>
              <a:rPr lang="en-US" sz="4900" dirty="0">
                <a:latin typeface="Arial" panose="020B0604020202020204" pitchFamily="34" charset="0"/>
                <a:cs typeface="Arial" panose="020B0604020202020204" pitchFamily="34" charset="0"/>
              </a:rPr>
              <a:t>– Specific details provided of chapter </a:t>
            </a:r>
            <a:r>
              <a:rPr lang="en-US" sz="4900" b="1" dirty="0">
                <a:latin typeface="Arial" panose="020B0604020202020204" pitchFamily="34" charset="0"/>
                <a:cs typeface="Arial" panose="020B0604020202020204" pitchFamily="34" charset="0"/>
              </a:rPr>
              <a:t>seeking college’s input </a:t>
            </a:r>
            <a:r>
              <a:rPr lang="en-US" sz="4900" dirty="0">
                <a:latin typeface="Arial" panose="020B0604020202020204" pitchFamily="34" charset="0"/>
                <a:cs typeface="Arial" panose="020B0604020202020204" pitchFamily="34" charset="0"/>
              </a:rPr>
              <a:t>in addressing any opportunities, challenges or obstacles in implementing the project</a:t>
            </a:r>
          </a:p>
          <a:p>
            <a:endParaRPr lang="en-US" dirty="0"/>
          </a:p>
        </p:txBody>
      </p:sp>
      <p:sp>
        <p:nvSpPr>
          <p:cNvPr id="2" name="Title 1"/>
          <p:cNvSpPr>
            <a:spLocks noGrp="1"/>
          </p:cNvSpPr>
          <p:nvPr>
            <p:ph type="title"/>
          </p:nvPr>
        </p:nvSpPr>
        <p:spPr>
          <a:xfrm>
            <a:off x="704834" y="319750"/>
            <a:ext cx="8036169" cy="1356360"/>
          </a:xfrm>
        </p:spPr>
        <p:txBody>
          <a:bodyPr>
            <a:noAutofit/>
          </a:bodyPr>
          <a:lstStyle/>
          <a:p>
            <a:r>
              <a:rPr lang="en-US" sz="3600" b="1" dirty="0">
                <a:solidFill>
                  <a:srgbClr val="002060"/>
                </a:solidFill>
                <a:latin typeface="Arial" panose="020B0604020202020204" pitchFamily="34" charset="0"/>
                <a:cs typeface="Arial" panose="020B0604020202020204" pitchFamily="34" charset="0"/>
              </a:rPr>
              <a:t>Cooperative Effort/Communications</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 ~ 20 Points</a:t>
            </a:r>
            <a:br>
              <a:rPr lang="en-US"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49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337" y="1244383"/>
            <a:ext cx="7392202" cy="4232392"/>
          </a:xfrm>
        </p:spPr>
        <p:txBody>
          <a:bodyPr>
            <a:normAutofit fontScale="25000" lnSpcReduction="20000"/>
          </a:bodyPr>
          <a:lstStyle/>
          <a:p>
            <a:r>
              <a:rPr lang="en-US" sz="6400" b="1" dirty="0">
                <a:latin typeface="Arial" panose="020B0604020202020204" pitchFamily="34" charset="0"/>
                <a:cs typeface="Arial" panose="020B0604020202020204" pitchFamily="34" charset="0"/>
              </a:rPr>
              <a:t>4 points </a:t>
            </a:r>
            <a:r>
              <a:rPr lang="en-US" sz="6400" dirty="0">
                <a:latin typeface="Arial" panose="020B0604020202020204" pitchFamily="34" charset="0"/>
                <a:cs typeface="Arial" panose="020B0604020202020204" pitchFamily="34" charset="0"/>
              </a:rPr>
              <a:t>– Clear, compelling evidence of project’s outcomes through </a:t>
            </a:r>
            <a:r>
              <a:rPr lang="en-US" sz="6400" b="1" dirty="0">
                <a:latin typeface="Arial" panose="020B0604020202020204" pitchFamily="34" charset="0"/>
                <a:cs typeface="Arial" panose="020B0604020202020204" pitchFamily="34" charset="0"/>
              </a:rPr>
              <a:t>quantitative data</a:t>
            </a:r>
            <a:r>
              <a:rPr lang="en-US" sz="6400" dirty="0">
                <a:latin typeface="Arial" panose="020B0604020202020204" pitchFamily="34" charset="0"/>
                <a:cs typeface="Arial" panose="020B0604020202020204" pitchFamily="34" charset="0"/>
              </a:rPr>
              <a:t>. (Examples could be amount of scholarship created, money donated, number of people reached through a project, number of audience members at an event, etc.)</a:t>
            </a:r>
          </a:p>
          <a:p>
            <a:pPr marL="0" indent="0">
              <a:buNone/>
            </a:pPr>
            <a:r>
              <a:rPr lang="en-US" sz="6400" dirty="0">
                <a:latin typeface="Arial" panose="020B0604020202020204" pitchFamily="34" charset="0"/>
                <a:cs typeface="Arial" panose="020B0604020202020204" pitchFamily="34" charset="0"/>
              </a:rPr>
              <a:t> </a:t>
            </a:r>
          </a:p>
          <a:p>
            <a:r>
              <a:rPr lang="en-US" sz="6400" b="1" dirty="0">
                <a:latin typeface="Arial" panose="020B0604020202020204" pitchFamily="34" charset="0"/>
                <a:cs typeface="Arial" panose="020B0604020202020204" pitchFamily="34" charset="0"/>
              </a:rPr>
              <a:t>4 points </a:t>
            </a:r>
            <a:r>
              <a:rPr lang="en-US" sz="6400" dirty="0">
                <a:latin typeface="Arial" panose="020B0604020202020204" pitchFamily="34" charset="0"/>
                <a:cs typeface="Arial" panose="020B0604020202020204" pitchFamily="34" charset="0"/>
              </a:rPr>
              <a:t>– Clear, compelling evidence of project’s outcomes through </a:t>
            </a:r>
            <a:r>
              <a:rPr lang="en-US" sz="6400" b="1" dirty="0">
                <a:latin typeface="Arial" panose="020B0604020202020204" pitchFamily="34" charset="0"/>
                <a:cs typeface="Arial" panose="020B0604020202020204" pitchFamily="34" charset="0"/>
              </a:rPr>
              <a:t>qualitative data</a:t>
            </a:r>
            <a:r>
              <a:rPr lang="en-US" sz="6400" dirty="0">
                <a:latin typeface="Arial" panose="020B0604020202020204" pitchFamily="34" charset="0"/>
                <a:cs typeface="Arial" panose="020B0604020202020204" pitchFamily="34" charset="0"/>
              </a:rPr>
              <a:t>. (intangible benefits/outcomes that can be through meaningful interactions such as survey comments, reactions by those who benefited from a project, description of how project filled a need/wish list item, personal growth experienced by participants, etc.)</a:t>
            </a:r>
          </a:p>
          <a:p>
            <a:pPr marL="0" indent="0">
              <a:buNone/>
            </a:pPr>
            <a:r>
              <a:rPr lang="en-US" sz="6400" dirty="0">
                <a:latin typeface="Arial" panose="020B0604020202020204" pitchFamily="34" charset="0"/>
                <a:cs typeface="Arial" panose="020B0604020202020204" pitchFamily="34" charset="0"/>
              </a:rPr>
              <a:t> </a:t>
            </a:r>
          </a:p>
          <a:p>
            <a:r>
              <a:rPr lang="en-US" sz="6400" b="1" dirty="0">
                <a:latin typeface="Arial" panose="020B0604020202020204" pitchFamily="34" charset="0"/>
                <a:cs typeface="Arial" panose="020B0604020202020204" pitchFamily="34" charset="0"/>
              </a:rPr>
              <a:t>4 points </a:t>
            </a:r>
            <a:r>
              <a:rPr lang="en-US" sz="6400" dirty="0">
                <a:latin typeface="Arial" panose="020B0604020202020204" pitchFamily="34" charset="0"/>
                <a:cs typeface="Arial" panose="020B0604020202020204" pitchFamily="34" charset="0"/>
              </a:rPr>
              <a:t>– Clearly articulated how these outcomes </a:t>
            </a:r>
            <a:r>
              <a:rPr lang="en-US" sz="6400" b="1" dirty="0">
                <a:latin typeface="Arial" panose="020B0604020202020204" pitchFamily="34" charset="0"/>
                <a:cs typeface="Arial" panose="020B0604020202020204" pitchFamily="34" charset="0"/>
              </a:rPr>
              <a:t>addressed the college’s goals </a:t>
            </a:r>
            <a:r>
              <a:rPr lang="en-US" sz="6400" dirty="0">
                <a:latin typeface="Arial" panose="020B0604020202020204" pitchFamily="34" charset="0"/>
                <a:cs typeface="Arial" panose="020B0604020202020204" pitchFamily="34" charset="0"/>
              </a:rPr>
              <a:t>for the project</a:t>
            </a:r>
          </a:p>
          <a:p>
            <a:pPr marL="0" indent="0">
              <a:buNone/>
            </a:pPr>
            <a:r>
              <a:rPr lang="en-US" sz="6400" dirty="0">
                <a:latin typeface="Arial" panose="020B0604020202020204" pitchFamily="34" charset="0"/>
                <a:cs typeface="Arial" panose="020B0604020202020204" pitchFamily="34" charset="0"/>
              </a:rPr>
              <a:t> </a:t>
            </a:r>
          </a:p>
          <a:p>
            <a:r>
              <a:rPr lang="en-US" sz="6400" b="1" dirty="0">
                <a:latin typeface="Arial" panose="020B0604020202020204" pitchFamily="34" charset="0"/>
                <a:cs typeface="Arial" panose="020B0604020202020204" pitchFamily="34" charset="0"/>
              </a:rPr>
              <a:t>4 points </a:t>
            </a:r>
            <a:r>
              <a:rPr lang="en-US" sz="6400" dirty="0">
                <a:latin typeface="Arial" panose="020B0604020202020204" pitchFamily="34" charset="0"/>
                <a:cs typeface="Arial" panose="020B0604020202020204" pitchFamily="34" charset="0"/>
              </a:rPr>
              <a:t>– Clearly articulated how chapter’s </a:t>
            </a:r>
            <a:r>
              <a:rPr lang="en-US" sz="6400" b="1" dirty="0">
                <a:latin typeface="Arial" panose="020B0604020202020204" pitchFamily="34" charset="0"/>
                <a:cs typeface="Arial" panose="020B0604020202020204" pitchFamily="34" charset="0"/>
              </a:rPr>
              <a:t>relationship with college </a:t>
            </a:r>
            <a:r>
              <a:rPr lang="en-US" sz="6400" dirty="0">
                <a:latin typeface="Arial" panose="020B0604020202020204" pitchFamily="34" charset="0"/>
                <a:cs typeface="Arial" panose="020B0604020202020204" pitchFamily="34" charset="0"/>
              </a:rPr>
              <a:t>was strengthened</a:t>
            </a:r>
          </a:p>
          <a:p>
            <a:pPr marL="0" indent="0">
              <a:buNone/>
            </a:pPr>
            <a:r>
              <a:rPr lang="en-US" sz="6400" dirty="0">
                <a:latin typeface="Arial" panose="020B0604020202020204" pitchFamily="34" charset="0"/>
                <a:cs typeface="Arial" panose="020B0604020202020204" pitchFamily="34" charset="0"/>
              </a:rPr>
              <a:t> </a:t>
            </a:r>
          </a:p>
          <a:p>
            <a:r>
              <a:rPr lang="en-US" sz="6400" b="1" dirty="0">
                <a:latin typeface="Arial" panose="020B0604020202020204" pitchFamily="34" charset="0"/>
                <a:cs typeface="Arial" panose="020B0604020202020204" pitchFamily="34" charset="0"/>
              </a:rPr>
              <a:t>4 points </a:t>
            </a:r>
            <a:r>
              <a:rPr lang="en-US" sz="6400" dirty="0">
                <a:latin typeface="Arial" panose="020B0604020202020204" pitchFamily="34" charset="0"/>
                <a:cs typeface="Arial" panose="020B0604020202020204" pitchFamily="34" charset="0"/>
              </a:rPr>
              <a:t>– Details provided meaningful reflection of </a:t>
            </a:r>
            <a:r>
              <a:rPr lang="en-US" sz="6400" b="1" dirty="0">
                <a:latin typeface="Arial" panose="020B0604020202020204" pitchFamily="34" charset="0"/>
                <a:cs typeface="Arial" panose="020B0604020202020204" pitchFamily="34" charset="0"/>
              </a:rPr>
              <a:t>how chapter members grew </a:t>
            </a:r>
            <a:r>
              <a:rPr lang="en-US" sz="6400" dirty="0">
                <a:latin typeface="Arial" panose="020B0604020202020204" pitchFamily="34" charset="0"/>
                <a:cs typeface="Arial" panose="020B0604020202020204" pitchFamily="34" charset="0"/>
              </a:rPr>
              <a:t>in knowledge and as scholar-servant-leaders throughout the project</a:t>
            </a:r>
          </a:p>
          <a:p>
            <a:pPr marL="0" indent="0">
              <a:buNone/>
            </a:pPr>
            <a:r>
              <a:rPr lang="en-US" sz="6000" b="1" dirty="0">
                <a:latin typeface="Arial" panose="020B0604020202020204" pitchFamily="34" charset="0"/>
                <a:cs typeface="Arial" panose="020B0604020202020204" pitchFamily="34" charset="0"/>
              </a:rPr>
              <a:t> </a:t>
            </a:r>
            <a:endParaRPr lang="en-US" sz="6000" dirty="0">
              <a:latin typeface="Arial" panose="020B0604020202020204" pitchFamily="34" charset="0"/>
              <a:cs typeface="Arial" panose="020B0604020202020204" pitchFamily="34" charset="0"/>
            </a:endParaRPr>
          </a:p>
          <a:p>
            <a:endParaRPr lang="en-US" dirty="0"/>
          </a:p>
        </p:txBody>
      </p:sp>
      <p:sp>
        <p:nvSpPr>
          <p:cNvPr id="2" name="Title 1"/>
          <p:cNvSpPr>
            <a:spLocks noGrp="1"/>
          </p:cNvSpPr>
          <p:nvPr>
            <p:ph type="title"/>
          </p:nvPr>
        </p:nvSpPr>
        <p:spPr>
          <a:xfrm>
            <a:off x="471638" y="101383"/>
            <a:ext cx="8229600" cy="1143000"/>
          </a:xfrm>
        </p:spPr>
        <p:txBody>
          <a:bodyPr>
            <a:noAutofit/>
          </a:bodyPr>
          <a:lstStyle/>
          <a:p>
            <a:r>
              <a:rPr lang="en-US" sz="3600" b="1" dirty="0">
                <a:solidFill>
                  <a:srgbClr val="002060"/>
                </a:solidFill>
                <a:latin typeface="Arial" panose="020B0604020202020204" pitchFamily="34" charset="0"/>
                <a:cs typeface="Arial" panose="020B0604020202020204" pitchFamily="34" charset="0"/>
              </a:rPr>
              <a:t>Impact ~ 20 Points</a:t>
            </a:r>
          </a:p>
        </p:txBody>
      </p:sp>
    </p:spTree>
    <p:extLst>
      <p:ext uri="{BB962C8B-B14F-4D97-AF65-F5344CB8AC3E}">
        <p14:creationId xmlns:p14="http://schemas.microsoft.com/office/powerpoint/2010/main" val="506877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3703" y="1526040"/>
            <a:ext cx="6115049" cy="2937272"/>
          </a:xfrm>
        </p:spPr>
        <p:txBody>
          <a:bodyPr>
            <a:normAutofit/>
          </a:bodyPr>
          <a:lstStyle/>
          <a:p>
            <a:pPr marL="0" indent="0">
              <a:buNone/>
            </a:pPr>
            <a:r>
              <a:rPr lang="en-US" sz="1600" b="1" dirty="0">
                <a:solidFill>
                  <a:srgbClr val="002060"/>
                </a:solidFill>
                <a:latin typeface="Arial" panose="020B0604020202020204" pitchFamily="34" charset="0"/>
                <a:cs typeface="Arial" panose="020B0604020202020204" pitchFamily="34" charset="0"/>
              </a:rPr>
              <a:t>5 points - </a:t>
            </a:r>
            <a:r>
              <a:rPr lang="en-US" sz="1600" dirty="0">
                <a:solidFill>
                  <a:srgbClr val="002060"/>
                </a:solidFill>
                <a:latin typeface="Arial" panose="020B0604020202020204" pitchFamily="34" charset="0"/>
                <a:cs typeface="Arial" panose="020B0604020202020204" pitchFamily="34" charset="0"/>
              </a:rPr>
              <a:t>Spelling and grammar are faultless. </a:t>
            </a:r>
          </a:p>
          <a:p>
            <a:pPr marL="0" indent="0">
              <a:buNone/>
            </a:pPr>
            <a:r>
              <a:rPr lang="en-US" sz="1600" b="1" dirty="0">
                <a:latin typeface="Arial" panose="020B0604020202020204" pitchFamily="34" charset="0"/>
                <a:cs typeface="Arial" panose="020B0604020202020204" pitchFamily="34" charset="0"/>
              </a:rPr>
              <a:t>3 points </a:t>
            </a:r>
            <a:r>
              <a:rPr lang="en-US" sz="1600" dirty="0">
                <a:latin typeface="Arial" panose="020B0604020202020204" pitchFamily="34" charset="0"/>
                <a:cs typeface="Arial" panose="020B0604020202020204" pitchFamily="34" charset="0"/>
              </a:rPr>
              <a:t>- A few errors in spelling and/or grammar. </a:t>
            </a:r>
          </a:p>
          <a:p>
            <a:pPr marL="0" indent="0">
              <a:buNone/>
            </a:pPr>
            <a:r>
              <a:rPr lang="en-US" sz="1600" b="1" dirty="0">
                <a:latin typeface="Arial" panose="020B0604020202020204" pitchFamily="34" charset="0"/>
                <a:cs typeface="Arial" panose="020B0604020202020204" pitchFamily="34" charset="0"/>
              </a:rPr>
              <a:t>1 point </a:t>
            </a:r>
            <a:r>
              <a:rPr lang="en-US" sz="1600" dirty="0">
                <a:latin typeface="Arial" panose="020B0604020202020204" pitchFamily="34" charset="0"/>
                <a:cs typeface="Arial" panose="020B0604020202020204" pitchFamily="34" charset="0"/>
              </a:rPr>
              <a:t>- Spelling and/or grammar errors throughout.</a:t>
            </a:r>
          </a:p>
          <a:p>
            <a:pPr marL="0" indent="0" algn="ctr">
              <a:buNone/>
            </a:pPr>
            <a:endParaRPr lang="en-US" sz="2000" dirty="0">
              <a:solidFill>
                <a:srgbClr val="002060"/>
              </a:solidFill>
              <a:latin typeface="Arial" panose="020B0604020202020204" pitchFamily="34" charset="0"/>
              <a:cs typeface="Arial" panose="020B0604020202020204" pitchFamily="34" charset="0"/>
            </a:endParaRPr>
          </a:p>
          <a:p>
            <a:endParaRPr lang="en-US" dirty="0"/>
          </a:p>
        </p:txBody>
      </p:sp>
      <p:sp>
        <p:nvSpPr>
          <p:cNvPr id="2" name="Title 1"/>
          <p:cNvSpPr>
            <a:spLocks noGrp="1"/>
          </p:cNvSpPr>
          <p:nvPr>
            <p:ph type="title"/>
          </p:nvPr>
        </p:nvSpPr>
        <p:spPr/>
        <p:txBody>
          <a:bodyPr>
            <a:noAutofit/>
          </a:bodyPr>
          <a:lstStyle/>
          <a:p>
            <a:r>
              <a:rPr lang="en-US" sz="3600" b="1" dirty="0">
                <a:solidFill>
                  <a:srgbClr val="002060"/>
                </a:solidFill>
                <a:latin typeface="Arial" panose="020B0604020202020204" pitchFamily="34" charset="0"/>
                <a:cs typeface="Arial" panose="020B0604020202020204" pitchFamily="34" charset="0"/>
              </a:rPr>
              <a:t>Presentation ~ 5 Points</a:t>
            </a:r>
          </a:p>
        </p:txBody>
      </p:sp>
    </p:spTree>
    <p:extLst>
      <p:ext uri="{BB962C8B-B14F-4D97-AF65-F5344CB8AC3E}">
        <p14:creationId xmlns:p14="http://schemas.microsoft.com/office/powerpoint/2010/main" val="129289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115"/>
            <a:ext cx="9143998" cy="6499451"/>
          </a:xfrm>
          <a:prstGeom prst="rect">
            <a:avLst/>
          </a:prstGeom>
        </p:spPr>
      </p:pic>
      <p:sp>
        <p:nvSpPr>
          <p:cNvPr id="2" name="Title 1"/>
          <p:cNvSpPr>
            <a:spLocks noGrp="1"/>
          </p:cNvSpPr>
          <p:nvPr>
            <p:ph type="title" idx="4294967295"/>
          </p:nvPr>
        </p:nvSpPr>
        <p:spPr>
          <a:xfrm>
            <a:off x="0" y="3030386"/>
            <a:ext cx="9143999" cy="1235860"/>
          </a:xfrm>
        </p:spPr>
        <p:txBody>
          <a:bodyPr vert="horz" lIns="91440" tIns="45720" rIns="91440" bIns="45720" rtlCol="0" anchor="b">
            <a:normAutofit/>
          </a:bodyPr>
          <a:lstStyle/>
          <a:p>
            <a:pPr algn="ctr"/>
            <a:r>
              <a:rPr lang="en-US" sz="3600" b="1" dirty="0">
                <a:solidFill>
                  <a:schemeClr val="bg1"/>
                </a:solidFill>
                <a:latin typeface="+mn-lt"/>
              </a:rPr>
              <a:t>Jennifer.Stanford@ptk.org</a:t>
            </a:r>
            <a:br>
              <a:rPr lang="en-US" sz="3600" b="1" dirty="0">
                <a:solidFill>
                  <a:schemeClr val="bg1"/>
                </a:solidFill>
                <a:latin typeface="+mn-lt"/>
              </a:rPr>
            </a:br>
            <a:r>
              <a:rPr lang="en-US" sz="3600" b="1" dirty="0">
                <a:solidFill>
                  <a:schemeClr val="bg1"/>
                </a:solidFill>
                <a:latin typeface="+mn-lt"/>
              </a:rPr>
              <a:t>601-984-3532</a:t>
            </a:r>
          </a:p>
        </p:txBody>
      </p:sp>
      <p:sp>
        <p:nvSpPr>
          <p:cNvPr id="3" name="TextBox 2"/>
          <p:cNvSpPr txBox="1"/>
          <p:nvPr/>
        </p:nvSpPr>
        <p:spPr>
          <a:xfrm>
            <a:off x="1" y="2168612"/>
            <a:ext cx="9143999" cy="861774"/>
          </a:xfrm>
          <a:prstGeom prst="rect">
            <a:avLst/>
          </a:prstGeom>
          <a:noFill/>
        </p:spPr>
        <p:txBody>
          <a:bodyPr wrap="square" rtlCol="0">
            <a:spAutoFit/>
          </a:bodyPr>
          <a:lstStyle/>
          <a:p>
            <a:pPr algn="ctr"/>
            <a:r>
              <a:rPr lang="en-US" sz="5000" b="1" dirty="0">
                <a:solidFill>
                  <a:schemeClr val="bg1"/>
                </a:solidFill>
                <a:effectLst>
                  <a:outerShdw blurRad="38100" dist="38100" dir="2700000" algn="tl">
                    <a:srgbClr val="000000">
                      <a:alpha val="43137"/>
                    </a:srgbClr>
                  </a:outerShdw>
                </a:effectLst>
                <a:latin typeface="Arial" charset="0"/>
                <a:ea typeface="Arial" charset="0"/>
                <a:cs typeface="Arial" charset="0"/>
              </a:rPr>
              <a:t>Questions?</a:t>
            </a:r>
          </a:p>
        </p:txBody>
      </p:sp>
    </p:spTree>
    <p:extLst>
      <p:ext uri="{BB962C8B-B14F-4D97-AF65-F5344CB8AC3E}">
        <p14:creationId xmlns:p14="http://schemas.microsoft.com/office/powerpoint/2010/main" val="763187317"/>
      </p:ext>
    </p:extLst>
  </p:cSld>
  <p:clrMapOvr>
    <a:masterClrMapping/>
  </p:clrMapOvr>
  <mc:AlternateContent xmlns:mc="http://schemas.openxmlformats.org/markup-compatibility/2006" xmlns:p14="http://schemas.microsoft.com/office/powerpoint/2010/main">
    <mc:Choice Requires="p14">
      <p:transition spd="slow" p14:dur="2000" advTm="9995"/>
    </mc:Choice>
    <mc:Fallback xmlns="">
      <p:transition spd="slow" advTm="99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9B4A1B8-3D5A-4888-8943-203B330FF882}"/>
              </a:ext>
            </a:extLst>
          </p:cNvPr>
          <p:cNvSpPr txBox="1"/>
          <p:nvPr/>
        </p:nvSpPr>
        <p:spPr>
          <a:xfrm>
            <a:off x="5155894" y="1010750"/>
            <a:ext cx="3741921" cy="2554545"/>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Advisors &amp; Chapters  Need College Support!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82169" cy="5822290"/>
          </a:xfrm>
          <a:prstGeom prst="rect">
            <a:avLst/>
          </a:prstGeom>
        </p:spPr>
      </p:pic>
      <p:sp>
        <p:nvSpPr>
          <p:cNvPr id="6" name="TextBox 5"/>
          <p:cNvSpPr txBox="1"/>
          <p:nvPr/>
        </p:nvSpPr>
        <p:spPr>
          <a:xfrm>
            <a:off x="4841837" y="4960111"/>
            <a:ext cx="3988106" cy="892552"/>
          </a:xfrm>
          <a:prstGeom prst="rect">
            <a:avLst/>
          </a:prstGeom>
          <a:noFill/>
        </p:spPr>
        <p:txBody>
          <a:bodyPr wrap="square" rtlCol="0">
            <a:spAutoFit/>
          </a:bodyPr>
          <a:lstStyle/>
          <a:p>
            <a:r>
              <a:rPr lang="en-US" sz="1300" dirty="0"/>
              <a:t>Dr. Dan Phelan</a:t>
            </a:r>
            <a:br>
              <a:rPr lang="en-US" sz="1300" dirty="0"/>
            </a:br>
            <a:r>
              <a:rPr lang="en-US" sz="1300" dirty="0"/>
              <a:t>President, Jackson College</a:t>
            </a:r>
            <a:br>
              <a:rPr lang="en-US" sz="1300" dirty="0"/>
            </a:br>
            <a:r>
              <a:rPr lang="en-US" sz="1300" dirty="0"/>
              <a:t>Jackson, Michigan</a:t>
            </a:r>
          </a:p>
          <a:p>
            <a:r>
              <a:rPr lang="en-US" sz="1300" dirty="0"/>
              <a:t>Member, Phi Theta Kappa Board of Directors</a:t>
            </a:r>
          </a:p>
        </p:txBody>
      </p:sp>
    </p:spTree>
    <p:extLst>
      <p:ext uri="{BB962C8B-B14F-4D97-AF65-F5344CB8AC3E}">
        <p14:creationId xmlns:p14="http://schemas.microsoft.com/office/powerpoint/2010/main" val="1149150229"/>
      </p:ext>
    </p:extLst>
  </p:cSld>
  <p:clrMapOvr>
    <a:masterClrMapping/>
  </p:clrMapOvr>
  <mc:AlternateContent xmlns:mc="http://schemas.openxmlformats.org/markup-compatibility/2006" xmlns:p14="http://schemas.microsoft.com/office/powerpoint/2010/main">
    <mc:Choice Requires="p14">
      <p:transition spd="slow" p14:dur="2000" advTm="14396"/>
    </mc:Choice>
    <mc:Fallback xmlns="">
      <p:transition spd="slow" advTm="1439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1A92-456F-4527-B51E-FC9841FDA3CB}"/>
              </a:ext>
            </a:extLst>
          </p:cNvPr>
          <p:cNvSpPr>
            <a:spLocks noGrp="1"/>
          </p:cNvSpPr>
          <p:nvPr>
            <p:ph type="title"/>
          </p:nvPr>
        </p:nvSpPr>
        <p:spPr>
          <a:xfrm>
            <a:off x="1" y="274638"/>
            <a:ext cx="9144000" cy="1143000"/>
          </a:xfrm>
        </p:spPr>
        <p:txBody>
          <a:bodyPr>
            <a:noAutofit/>
          </a:bodyPr>
          <a:lstStyle/>
          <a:p>
            <a:r>
              <a:rPr lang="en-US" sz="3800" b="1" dirty="0">
                <a:latin typeface="Arial" panose="020B0604020202020204" pitchFamily="34" charset="0"/>
                <a:cs typeface="Arial" panose="020B0604020202020204" pitchFamily="34" charset="0"/>
              </a:rPr>
              <a:t>Outstanding College Support for PTK</a:t>
            </a:r>
          </a:p>
        </p:txBody>
      </p:sp>
      <p:sp>
        <p:nvSpPr>
          <p:cNvPr id="3" name="Content Placeholder 2">
            <a:extLst>
              <a:ext uri="{FF2B5EF4-FFF2-40B4-BE49-F238E27FC236}">
                <a16:creationId xmlns:a16="http://schemas.microsoft.com/office/drawing/2014/main" id="{3249C33B-84D1-4515-8E58-640D3576AD32}"/>
              </a:ext>
            </a:extLst>
          </p:cNvPr>
          <p:cNvSpPr>
            <a:spLocks noGrp="1"/>
          </p:cNvSpPr>
          <p:nvPr>
            <p:ph idx="1"/>
          </p:nvPr>
        </p:nvSpPr>
        <p:spPr>
          <a:xfrm>
            <a:off x="677007" y="1417638"/>
            <a:ext cx="8229600" cy="4110484"/>
          </a:xfrm>
        </p:spPr>
        <p:txBody>
          <a:bodyPr>
            <a:normAutofit fontScale="92500" lnSpcReduction="10000"/>
          </a:bodyPr>
          <a:lstStyle/>
          <a:p>
            <a:pPr marL="514350" indent="-514350">
              <a:buFont typeface="+mj-lt"/>
              <a:buAutoNum type="arabicPeriod"/>
            </a:pPr>
            <a:r>
              <a:rPr lang="en-US" dirty="0"/>
              <a:t>Providing release time/stipend for chapter advisor(s)</a:t>
            </a:r>
          </a:p>
          <a:p>
            <a:pPr marL="514350" indent="-514350">
              <a:buFont typeface="+mj-lt"/>
              <a:buAutoNum type="arabicPeriod"/>
            </a:pPr>
            <a:r>
              <a:rPr lang="en-US" dirty="0"/>
              <a:t>College official </a:t>
            </a:r>
            <a:r>
              <a:rPr lang="en-US" b="1" dirty="0"/>
              <a:t>speaking</a:t>
            </a:r>
            <a:r>
              <a:rPr lang="en-US" dirty="0"/>
              <a:t> at induction</a:t>
            </a:r>
          </a:p>
          <a:p>
            <a:pPr marL="514350" indent="-514350">
              <a:buFont typeface="+mj-lt"/>
              <a:buAutoNum type="arabicPeriod"/>
            </a:pPr>
            <a:r>
              <a:rPr lang="en-US" b="1" dirty="0"/>
              <a:t>Designing/printing </a:t>
            </a:r>
            <a:r>
              <a:rPr lang="en-US" dirty="0"/>
              <a:t>induction program</a:t>
            </a:r>
          </a:p>
          <a:p>
            <a:pPr marL="514350" indent="-514350">
              <a:buFont typeface="+mj-lt"/>
              <a:buAutoNum type="arabicPeriod"/>
            </a:pPr>
            <a:r>
              <a:rPr lang="en-US" dirty="0"/>
              <a:t>Highlighting chapter’s achievements in </a:t>
            </a:r>
            <a:r>
              <a:rPr lang="en-US" b="1" dirty="0"/>
              <a:t>college communications</a:t>
            </a:r>
          </a:p>
          <a:p>
            <a:pPr marL="514350" indent="-514350">
              <a:buFont typeface="+mj-lt"/>
              <a:buAutoNum type="arabicPeriod"/>
            </a:pPr>
            <a:r>
              <a:rPr lang="en-US" dirty="0"/>
              <a:t>Inviting chapter to speak at </a:t>
            </a:r>
            <a:r>
              <a:rPr lang="en-US" b="1" dirty="0"/>
              <a:t>Faculty Convocations/Board of Trustees Meetings</a:t>
            </a:r>
          </a:p>
        </p:txBody>
      </p:sp>
    </p:spTree>
    <p:extLst>
      <p:ext uri="{BB962C8B-B14F-4D97-AF65-F5344CB8AC3E}">
        <p14:creationId xmlns:p14="http://schemas.microsoft.com/office/powerpoint/2010/main" val="2641846829"/>
      </p:ext>
    </p:extLst>
  </p:cSld>
  <p:clrMapOvr>
    <a:masterClrMapping/>
  </p:clrMapOvr>
  <mc:AlternateContent xmlns:mc="http://schemas.openxmlformats.org/markup-compatibility/2006" xmlns:p14="http://schemas.microsoft.com/office/powerpoint/2010/main">
    <mc:Choice Requires="p14">
      <p:transition spd="slow" p14:dur="2000" advTm="15413"/>
    </mc:Choice>
    <mc:Fallback xmlns="">
      <p:transition spd="slow" advTm="1541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1A92-456F-4527-B51E-FC9841FDA3CB}"/>
              </a:ext>
            </a:extLst>
          </p:cNvPr>
          <p:cNvSpPr>
            <a:spLocks noGrp="1"/>
          </p:cNvSpPr>
          <p:nvPr>
            <p:ph type="title"/>
          </p:nvPr>
        </p:nvSpPr>
        <p:spPr>
          <a:xfrm>
            <a:off x="316523" y="274638"/>
            <a:ext cx="8370277" cy="1143000"/>
          </a:xfrm>
        </p:spPr>
        <p:txBody>
          <a:bodyPr>
            <a:noAutofit/>
          </a:bodyPr>
          <a:lstStyle/>
          <a:p>
            <a:r>
              <a:rPr lang="en-US" sz="3600" b="1" dirty="0">
                <a:latin typeface="Arial" panose="020B0604020202020204" pitchFamily="34" charset="0"/>
                <a:cs typeface="Arial" panose="020B0604020202020204" pitchFamily="34" charset="0"/>
              </a:rPr>
              <a:t>Outstanding College Support for PTK</a:t>
            </a:r>
            <a:endParaRPr lang="en-US" sz="3600" b="1" dirty="0"/>
          </a:p>
        </p:txBody>
      </p:sp>
      <p:sp>
        <p:nvSpPr>
          <p:cNvPr id="3" name="Content Placeholder 2">
            <a:extLst>
              <a:ext uri="{FF2B5EF4-FFF2-40B4-BE49-F238E27FC236}">
                <a16:creationId xmlns:a16="http://schemas.microsoft.com/office/drawing/2014/main" id="{3249C33B-84D1-4515-8E58-640D3576AD32}"/>
              </a:ext>
            </a:extLst>
          </p:cNvPr>
          <p:cNvSpPr>
            <a:spLocks noGrp="1"/>
          </p:cNvSpPr>
          <p:nvPr>
            <p:ph idx="1"/>
          </p:nvPr>
        </p:nvSpPr>
        <p:spPr>
          <a:xfrm>
            <a:off x="694592" y="1266093"/>
            <a:ext cx="8229600" cy="4110484"/>
          </a:xfrm>
        </p:spPr>
        <p:txBody>
          <a:bodyPr>
            <a:normAutofit/>
          </a:bodyPr>
          <a:lstStyle/>
          <a:p>
            <a:pPr marL="0" indent="0">
              <a:buNone/>
            </a:pPr>
            <a:r>
              <a:rPr lang="en-US" dirty="0"/>
              <a:t>6. Providing access to campus common areas/media outlets to </a:t>
            </a:r>
            <a:r>
              <a:rPr lang="en-US" b="1" dirty="0"/>
              <a:t>promote PTK</a:t>
            </a:r>
          </a:p>
          <a:p>
            <a:pPr marL="0" indent="0">
              <a:buNone/>
            </a:pPr>
            <a:r>
              <a:rPr lang="en-US" dirty="0"/>
              <a:t>7. Setting aside </a:t>
            </a:r>
            <a:r>
              <a:rPr lang="en-US" b="1" dirty="0"/>
              <a:t>travel funds </a:t>
            </a:r>
            <a:r>
              <a:rPr lang="en-US" dirty="0"/>
              <a:t>for PTK Conferences</a:t>
            </a:r>
          </a:p>
          <a:p>
            <a:pPr marL="0" indent="0">
              <a:buNone/>
            </a:pPr>
            <a:r>
              <a:rPr lang="en-US" dirty="0"/>
              <a:t>8. Assisting with </a:t>
            </a:r>
            <a:r>
              <a:rPr lang="en-US" b="1" dirty="0"/>
              <a:t>chapter fundraising</a:t>
            </a:r>
          </a:p>
          <a:p>
            <a:pPr marL="0" indent="0">
              <a:buNone/>
            </a:pPr>
            <a:r>
              <a:rPr lang="en-US" dirty="0"/>
              <a:t>9. Establishing Membership Fee </a:t>
            </a:r>
            <a:r>
              <a:rPr lang="en-US" b="1" dirty="0"/>
              <a:t>Scholarships</a:t>
            </a:r>
          </a:p>
          <a:p>
            <a:pPr marL="0" indent="0">
              <a:buNone/>
            </a:pPr>
            <a:r>
              <a:rPr lang="en-US" dirty="0"/>
              <a:t>10. </a:t>
            </a:r>
            <a:r>
              <a:rPr lang="en-US" b="1" dirty="0"/>
              <a:t>Advocating</a:t>
            </a:r>
            <a:r>
              <a:rPr lang="en-US" dirty="0"/>
              <a:t> for PTK with community stakeholders</a:t>
            </a:r>
          </a:p>
          <a:p>
            <a:pPr marL="0" indent="0">
              <a:buNone/>
            </a:pPr>
            <a:endParaRPr lang="en-US" dirty="0"/>
          </a:p>
        </p:txBody>
      </p:sp>
    </p:spTree>
    <p:extLst>
      <p:ext uri="{BB962C8B-B14F-4D97-AF65-F5344CB8AC3E}">
        <p14:creationId xmlns:p14="http://schemas.microsoft.com/office/powerpoint/2010/main" val="992061173"/>
      </p:ext>
    </p:extLst>
  </p:cSld>
  <p:clrMapOvr>
    <a:masterClrMapping/>
  </p:clrMapOvr>
  <mc:AlternateContent xmlns:mc="http://schemas.openxmlformats.org/markup-compatibility/2006" xmlns:p14="http://schemas.microsoft.com/office/powerpoint/2010/main">
    <mc:Choice Requires="p14">
      <p:transition spd="slow" p14:dur="2000" advTm="22857"/>
    </mc:Choice>
    <mc:Fallback xmlns="">
      <p:transition spd="slow" advTm="2285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9152"/>
            <a:ext cx="9144000" cy="1484431"/>
          </a:xfrm>
        </p:spPr>
        <p:txBody>
          <a:bodyPr>
            <a:normAutofit/>
          </a:bodyPr>
          <a:lstStyle/>
          <a:p>
            <a:r>
              <a:rPr lang="en-US" sz="4000" b="1" dirty="0">
                <a:solidFill>
                  <a:srgbClr val="002060"/>
                </a:solidFill>
                <a:latin typeface="Arial" panose="020B0604020202020204" pitchFamily="34" charset="0"/>
                <a:cs typeface="Arial" panose="020B0604020202020204" pitchFamily="34" charset="0"/>
              </a:rPr>
              <a:t>College Project Basics</a:t>
            </a:r>
          </a:p>
        </p:txBody>
      </p:sp>
      <p:sp>
        <p:nvSpPr>
          <p:cNvPr id="2" name="Content Placeholder 1"/>
          <p:cNvSpPr>
            <a:spLocks noGrp="1"/>
          </p:cNvSpPr>
          <p:nvPr>
            <p:ph sz="half" idx="1"/>
          </p:nvPr>
        </p:nvSpPr>
        <p:spPr>
          <a:xfrm>
            <a:off x="120650" y="1583583"/>
            <a:ext cx="3566160" cy="4023360"/>
          </a:xfrm>
        </p:spPr>
        <p:txBody>
          <a:bodyPr>
            <a:normAutofit/>
          </a:bodyPr>
          <a:lstStyle/>
          <a:p>
            <a:pPr marL="342900">
              <a:buClrTx/>
              <a:buFont typeface="Wingdings" panose="05000000000000000000" pitchFamily="2" charset="2"/>
              <a:buChar char="§"/>
            </a:pPr>
            <a:r>
              <a:rPr lang="en-US" sz="2400" dirty="0">
                <a:solidFill>
                  <a:srgbClr val="002060"/>
                </a:solidFill>
                <a:cs typeface="Arial" panose="020B0604020202020204" pitchFamily="34" charset="0"/>
              </a:rPr>
              <a:t>Level 3 of Five Star Chapter Plan</a:t>
            </a:r>
          </a:p>
          <a:p>
            <a:pPr marL="342900">
              <a:buClrTx/>
              <a:buFont typeface="Wingdings" panose="05000000000000000000" pitchFamily="2" charset="2"/>
              <a:buChar char="§"/>
            </a:pPr>
            <a:r>
              <a:rPr lang="en-US" sz="2400" dirty="0">
                <a:solidFill>
                  <a:srgbClr val="002060"/>
                </a:solidFill>
                <a:cs typeface="Arial" panose="020B0604020202020204" pitchFamily="34" charset="0"/>
              </a:rPr>
              <a:t>Hallmark Award Category</a:t>
            </a:r>
          </a:p>
          <a:p>
            <a:pPr marL="342900">
              <a:buClrTx/>
              <a:buFont typeface="Wingdings" panose="05000000000000000000" pitchFamily="2" charset="2"/>
              <a:buChar char="§"/>
            </a:pPr>
            <a:r>
              <a:rPr lang="en-US" sz="2400" dirty="0">
                <a:solidFill>
                  <a:srgbClr val="002060"/>
                </a:solidFill>
                <a:cs typeface="Arial" panose="020B0604020202020204" pitchFamily="34" charset="0"/>
              </a:rPr>
              <a:t>Any project that directly supports college’s mission.</a:t>
            </a:r>
          </a:p>
          <a:p>
            <a:pPr marL="342900">
              <a:buClrTx/>
              <a:buFont typeface="Wingdings" panose="05000000000000000000" pitchFamily="2" charset="2"/>
              <a:buChar char="§"/>
            </a:pPr>
            <a:r>
              <a:rPr lang="en-US" sz="2400" dirty="0">
                <a:solidFill>
                  <a:srgbClr val="002060"/>
                </a:solidFill>
                <a:cs typeface="Arial" panose="020B0604020202020204" pitchFamily="34" charset="0"/>
              </a:rPr>
              <a:t>Strengthens relationship with college administration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533" y="1774703"/>
            <a:ext cx="5121467" cy="3414311"/>
          </a:xfrm>
          <a:prstGeom prst="rect">
            <a:avLst/>
          </a:prstGeom>
        </p:spPr>
      </p:pic>
    </p:spTree>
    <p:extLst>
      <p:ext uri="{BB962C8B-B14F-4D97-AF65-F5344CB8AC3E}">
        <p14:creationId xmlns:p14="http://schemas.microsoft.com/office/powerpoint/2010/main" val="2828733718"/>
      </p:ext>
    </p:extLst>
  </p:cSld>
  <p:clrMapOvr>
    <a:masterClrMapping/>
  </p:clrMapOvr>
  <mc:AlternateContent xmlns:mc="http://schemas.openxmlformats.org/markup-compatibility/2006" xmlns:p14="http://schemas.microsoft.com/office/powerpoint/2010/main">
    <mc:Choice Requires="p14">
      <p:transition spd="slow" p14:dur="2000" advTm="37648"/>
    </mc:Choice>
    <mc:Fallback xmlns="">
      <p:transition spd="slow" advTm="3764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0981E-6F54-442A-9B8D-F253D873A454}"/>
              </a:ext>
            </a:extLst>
          </p:cNvPr>
          <p:cNvSpPr>
            <a:spLocks noGrp="1"/>
          </p:cNvSpPr>
          <p:nvPr>
            <p:ph type="title"/>
          </p:nvPr>
        </p:nvSpPr>
        <p:spPr>
          <a:xfrm>
            <a:off x="492369" y="70339"/>
            <a:ext cx="8229600" cy="1143000"/>
          </a:xfrm>
        </p:spPr>
        <p:txBody>
          <a:bodyPr>
            <a:normAutofit fontScale="90000"/>
          </a:bodyPr>
          <a:lstStyle/>
          <a:p>
            <a:r>
              <a:rPr lang="en-US" b="1" dirty="0">
                <a:latin typeface="Arial" charset="0"/>
                <a:ea typeface="Arial" charset="0"/>
                <a:cs typeface="Arial" charset="0"/>
              </a:rPr>
              <a:t>Communication &amp; Collaboration</a:t>
            </a:r>
          </a:p>
        </p:txBody>
      </p:sp>
      <p:pic>
        <p:nvPicPr>
          <p:cNvPr id="9" name="Content Placeholder 8" descr="A group of people standing in a room&#10;&#10;Description generated with very high confidence">
            <a:extLst>
              <a:ext uri="{FF2B5EF4-FFF2-40B4-BE49-F238E27FC236}">
                <a16:creationId xmlns:a16="http://schemas.microsoft.com/office/drawing/2014/main" id="{90852EA8-B549-4C0E-8C2F-86851D91E341}"/>
              </a:ext>
            </a:extLst>
          </p:cNvPr>
          <p:cNvPicPr>
            <a:picLocks noGrp="1" noChangeAspect="1"/>
          </p:cNvPicPr>
          <p:nvPr>
            <p:ph idx="1"/>
          </p:nvPr>
        </p:nvPicPr>
        <p:blipFill>
          <a:blip r:embed="rId3"/>
          <a:stretch>
            <a:fillRect/>
          </a:stretch>
        </p:blipFill>
        <p:spPr>
          <a:xfrm>
            <a:off x="2986640" y="1292469"/>
            <a:ext cx="6157360" cy="4110038"/>
          </a:xfrm>
          <a:ln w="12700">
            <a:noFill/>
          </a:ln>
        </p:spPr>
      </p:pic>
      <p:sp>
        <p:nvSpPr>
          <p:cNvPr id="10" name="TextBox 9">
            <a:extLst>
              <a:ext uri="{FF2B5EF4-FFF2-40B4-BE49-F238E27FC236}">
                <a16:creationId xmlns:a16="http://schemas.microsoft.com/office/drawing/2014/main" id="{9CB1DD38-56A7-4B9F-9D4A-7E44E3AF9EF8}"/>
              </a:ext>
            </a:extLst>
          </p:cNvPr>
          <p:cNvSpPr txBox="1"/>
          <p:nvPr/>
        </p:nvSpPr>
        <p:spPr>
          <a:xfrm>
            <a:off x="281351" y="1622977"/>
            <a:ext cx="2616085" cy="3416320"/>
          </a:xfrm>
          <a:prstGeom prst="rect">
            <a:avLst/>
          </a:prstGeom>
          <a:noFill/>
        </p:spPr>
        <p:txBody>
          <a:bodyPr wrap="square" rtlCol="0">
            <a:spAutoFit/>
          </a:bodyPr>
          <a:lstStyle/>
          <a:p>
            <a:endParaRPr lang="en-US" dirty="0">
              <a:solidFill>
                <a:srgbClr val="002060"/>
              </a:solidFill>
            </a:endParaRPr>
          </a:p>
          <a:p>
            <a:pPr marL="342900" indent="-342900">
              <a:buFont typeface="Wingdings" panose="05000000000000000000" pitchFamily="2" charset="2"/>
              <a:buChar char="Ø"/>
            </a:pPr>
            <a:r>
              <a:rPr lang="en-US" sz="2200" dirty="0">
                <a:solidFill>
                  <a:srgbClr val="002060"/>
                </a:solidFill>
              </a:rPr>
              <a:t>Chapter Meets with College President or Other Administrator</a:t>
            </a:r>
          </a:p>
          <a:p>
            <a:pPr marL="342900" indent="-342900">
              <a:buFont typeface="Wingdings" panose="05000000000000000000" pitchFamily="2" charset="2"/>
              <a:buChar char="Ø"/>
            </a:pPr>
            <a:endParaRPr lang="en-US" sz="2200" dirty="0">
              <a:solidFill>
                <a:srgbClr val="002060"/>
              </a:solidFill>
            </a:endParaRPr>
          </a:p>
          <a:p>
            <a:pPr marL="342900" indent="-342900">
              <a:buFont typeface="Wingdings" panose="05000000000000000000" pitchFamily="2" charset="2"/>
              <a:buChar char="Ø"/>
            </a:pPr>
            <a:r>
              <a:rPr lang="en-US" sz="2200" dirty="0">
                <a:solidFill>
                  <a:srgbClr val="002060"/>
                </a:solidFill>
              </a:rPr>
              <a:t>Communicates Throughout Project</a:t>
            </a:r>
          </a:p>
        </p:txBody>
      </p:sp>
    </p:spTree>
    <p:extLst>
      <p:ext uri="{BB962C8B-B14F-4D97-AF65-F5344CB8AC3E}">
        <p14:creationId xmlns:p14="http://schemas.microsoft.com/office/powerpoint/2010/main" val="3705630864"/>
      </p:ext>
    </p:extLst>
  </p:cSld>
  <p:clrMapOvr>
    <a:masterClrMapping/>
  </p:clrMapOvr>
  <mc:AlternateContent xmlns:mc="http://schemas.openxmlformats.org/markup-compatibility/2006" xmlns:p14="http://schemas.microsoft.com/office/powerpoint/2010/main">
    <mc:Choice Requires="p14">
      <p:transition spd="slow" p14:dur="2000" advTm="41459"/>
    </mc:Choice>
    <mc:Fallback xmlns="">
      <p:transition spd="slow" advTm="4145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4791"/>
            <a:ext cx="8862646" cy="1304779"/>
          </a:xfrm>
        </p:spPr>
        <p:txBody>
          <a:bodyPr>
            <a:normAutofit/>
          </a:bodyPr>
          <a:lstStyle/>
          <a:p>
            <a:r>
              <a:rPr lang="en-US" sz="4000" b="1" dirty="0">
                <a:solidFill>
                  <a:srgbClr val="002060"/>
                </a:solidFill>
                <a:latin typeface="Arial" panose="020B0604020202020204" pitchFamily="34" charset="0"/>
                <a:cs typeface="Arial" panose="020B0604020202020204" pitchFamily="34" charset="0"/>
              </a:rPr>
              <a:t>College Project Examples</a:t>
            </a:r>
          </a:p>
        </p:txBody>
      </p:sp>
      <p:sp>
        <p:nvSpPr>
          <p:cNvPr id="3" name="Content Placeholder 2"/>
          <p:cNvSpPr>
            <a:spLocks noGrp="1"/>
          </p:cNvSpPr>
          <p:nvPr>
            <p:ph idx="1"/>
          </p:nvPr>
        </p:nvSpPr>
        <p:spPr>
          <a:xfrm>
            <a:off x="320165" y="1195681"/>
            <a:ext cx="4527258" cy="3543300"/>
          </a:xfrm>
        </p:spPr>
        <p:txBody>
          <a:bodyPr>
            <a:noAutofit/>
          </a:bodyPr>
          <a:lstStyle/>
          <a:p>
            <a:pPr>
              <a:lnSpc>
                <a:spcPct val="120000"/>
              </a:lnSpc>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Renovation of College’s Greenhouse &amp; Garden</a:t>
            </a:r>
          </a:p>
          <a:p>
            <a:pPr>
              <a:lnSpc>
                <a:spcPct val="120000"/>
              </a:lnSpc>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Hosting Relay For Life on Campus</a:t>
            </a:r>
          </a:p>
          <a:p>
            <a:pPr>
              <a:lnSpc>
                <a:spcPct val="120000"/>
              </a:lnSpc>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Backpack to Briefcase: Connecting Recent  Graduates to Community Jobs</a:t>
            </a:r>
          </a:p>
          <a:p>
            <a:pPr>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Creating Campus Memorial to Pulse Nightclub Victims </a:t>
            </a:r>
          </a:p>
          <a:p>
            <a:pPr>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Assisting in Development of a Freshman Orientation Course</a:t>
            </a:r>
          </a:p>
          <a:p>
            <a:pPr>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Organizing a Campus “Mind &amp; Body” Health Fair</a:t>
            </a:r>
          </a:p>
          <a:p>
            <a:pPr>
              <a:lnSpc>
                <a:spcPct val="120000"/>
              </a:lnSpc>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Hosting Youth Leadership Development Program for Local High School Students</a:t>
            </a:r>
          </a:p>
          <a:p>
            <a:pPr marL="34290" indent="0">
              <a:buNone/>
            </a:pPr>
            <a:endParaRPr lang="en-US" sz="18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961" y="3608623"/>
            <a:ext cx="3800729" cy="222103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5213" y="1154213"/>
            <a:ext cx="3778785" cy="2371187"/>
          </a:xfrm>
          <a:prstGeom prst="rect">
            <a:avLst/>
          </a:prstGeom>
        </p:spPr>
      </p:pic>
    </p:spTree>
    <p:extLst>
      <p:ext uri="{BB962C8B-B14F-4D97-AF65-F5344CB8AC3E}">
        <p14:creationId xmlns:p14="http://schemas.microsoft.com/office/powerpoint/2010/main" val="2815204949"/>
      </p:ext>
    </p:extLst>
  </p:cSld>
  <p:clrMapOvr>
    <a:masterClrMapping/>
  </p:clrMapOvr>
  <mc:AlternateContent xmlns:mc="http://schemas.openxmlformats.org/markup-compatibility/2006" xmlns:p14="http://schemas.microsoft.com/office/powerpoint/2010/main">
    <mc:Choice Requires="p14">
      <p:transition spd="slow" p14:dur="2000" advTm="38961"/>
    </mc:Choice>
    <mc:Fallback xmlns="">
      <p:transition spd="slow" advTm="3896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0EE5-17CD-4242-BE3A-B5E5D1D26EE4}"/>
              </a:ext>
            </a:extLst>
          </p:cNvPr>
          <p:cNvSpPr>
            <a:spLocks noGrp="1"/>
          </p:cNvSpPr>
          <p:nvPr>
            <p:ph type="title"/>
          </p:nvPr>
        </p:nvSpPr>
        <p:spPr/>
        <p:txBody>
          <a:bodyPr/>
          <a:lstStyle/>
          <a:p>
            <a:r>
              <a:rPr lang="en-US" dirty="0"/>
              <a:t>College Project Entry Questions</a:t>
            </a:r>
          </a:p>
        </p:txBody>
      </p:sp>
      <p:sp>
        <p:nvSpPr>
          <p:cNvPr id="3" name="Content Placeholder 2">
            <a:extLst>
              <a:ext uri="{FF2B5EF4-FFF2-40B4-BE49-F238E27FC236}">
                <a16:creationId xmlns:a16="http://schemas.microsoft.com/office/drawing/2014/main" id="{1AC566C1-6CAB-4A7F-883A-0FA44C2CC18C}"/>
              </a:ext>
            </a:extLst>
          </p:cNvPr>
          <p:cNvSpPr>
            <a:spLocks noGrp="1"/>
          </p:cNvSpPr>
          <p:nvPr>
            <p:ph idx="1"/>
          </p:nvPr>
        </p:nvSpPr>
        <p:spPr/>
        <p:txBody>
          <a:bodyPr>
            <a:normAutofit/>
          </a:bodyPr>
          <a:lstStyle/>
          <a:p>
            <a:pPr>
              <a:buAutoNum type="arabicPeriod"/>
            </a:pPr>
            <a:r>
              <a:rPr lang="en-US" sz="1800" dirty="0">
                <a:solidFill>
                  <a:srgbClr val="002060"/>
                </a:solidFill>
                <a:latin typeface="Arial" panose="020B0604020202020204" pitchFamily="34" charset="0"/>
                <a:cs typeface="Arial" panose="020B0604020202020204" pitchFamily="34" charset="0"/>
              </a:rPr>
              <a:t>Briefly describe your College Project and who from the chapter and the college administration was involved in determining it? </a:t>
            </a:r>
            <a:br>
              <a:rPr lang="en-US" sz="1800" dirty="0">
                <a:solidFill>
                  <a:srgbClr val="002060"/>
                </a:solidFill>
                <a:latin typeface="Arial" panose="020B0604020202020204" pitchFamily="34" charset="0"/>
                <a:cs typeface="Arial" panose="020B0604020202020204" pitchFamily="34" charset="0"/>
              </a:rPr>
            </a:br>
            <a:endParaRPr lang="en-US" sz="1800" dirty="0">
              <a:solidFill>
                <a:srgbClr val="002060"/>
              </a:solidFill>
              <a:latin typeface="Arial" panose="020B0604020202020204" pitchFamily="34" charset="0"/>
              <a:cs typeface="Arial" panose="020B0604020202020204" pitchFamily="34" charset="0"/>
            </a:endParaRPr>
          </a:p>
          <a:p>
            <a:pPr>
              <a:buFont typeface="Corbel" pitchFamily="34" charset="0"/>
              <a:buAutoNum type="arabicPeriod"/>
            </a:pPr>
            <a:r>
              <a:rPr lang="en-US" sz="1800" dirty="0">
                <a:solidFill>
                  <a:srgbClr val="002060"/>
                </a:solidFill>
                <a:latin typeface="Arial" panose="020B0604020202020204" pitchFamily="34" charset="0"/>
                <a:cs typeface="Arial" panose="020B0604020202020204" pitchFamily="34" charset="0"/>
              </a:rPr>
              <a:t>Summarize your objectives for the College Project and the process by which the chapter and college administration set these objectives. </a:t>
            </a:r>
            <a:br>
              <a:rPr lang="en-US" sz="1800" dirty="0">
                <a:solidFill>
                  <a:srgbClr val="002060"/>
                </a:solidFill>
                <a:latin typeface="Arial" panose="020B0604020202020204" pitchFamily="34" charset="0"/>
                <a:cs typeface="Arial" panose="020B0604020202020204" pitchFamily="34" charset="0"/>
              </a:rPr>
            </a:br>
            <a:endParaRPr lang="en-US" sz="1800" dirty="0">
              <a:solidFill>
                <a:srgbClr val="002060"/>
              </a:solidFill>
              <a:latin typeface="Arial" panose="020B0604020202020204" pitchFamily="34" charset="0"/>
              <a:cs typeface="Arial" panose="020B0604020202020204" pitchFamily="34" charset="0"/>
            </a:endParaRPr>
          </a:p>
          <a:p>
            <a:pPr>
              <a:buFont typeface="Corbel" pitchFamily="34" charset="0"/>
              <a:buAutoNum type="arabicPeriod"/>
            </a:pPr>
            <a:r>
              <a:rPr lang="en-US" sz="1800" dirty="0">
                <a:solidFill>
                  <a:srgbClr val="002060"/>
                </a:solidFill>
                <a:latin typeface="Arial" panose="020B0604020202020204" pitchFamily="34" charset="0"/>
                <a:cs typeface="Arial" panose="020B0604020202020204" pitchFamily="34" charset="0"/>
              </a:rPr>
              <a:t>Describe the planning process and strategies developed to complete the College Project. </a:t>
            </a:r>
            <a:br>
              <a:rPr lang="en-US" sz="1800" dirty="0">
                <a:solidFill>
                  <a:srgbClr val="002060"/>
                </a:solidFill>
                <a:latin typeface="Arial" panose="020B0604020202020204" pitchFamily="34" charset="0"/>
                <a:cs typeface="Arial" panose="020B0604020202020204" pitchFamily="34" charset="0"/>
              </a:rPr>
            </a:br>
            <a:endParaRPr lang="en-US" sz="1800" dirty="0">
              <a:solidFill>
                <a:srgbClr val="002060"/>
              </a:solidFill>
              <a:latin typeface="Arial" panose="020B0604020202020204" pitchFamily="34" charset="0"/>
              <a:cs typeface="Arial" panose="020B0604020202020204" pitchFamily="34" charset="0"/>
            </a:endParaRPr>
          </a:p>
          <a:p>
            <a:pPr>
              <a:buFont typeface="Corbel" pitchFamily="34" charset="0"/>
              <a:buAutoNum type="arabicPeriod"/>
            </a:pPr>
            <a:r>
              <a:rPr lang="en-US" sz="1800" dirty="0">
                <a:solidFill>
                  <a:srgbClr val="002060"/>
                </a:solidFill>
                <a:latin typeface="Arial" panose="020B0604020202020204" pitchFamily="34" charset="0"/>
                <a:cs typeface="Arial" panose="020B0604020202020204" pitchFamily="34" charset="0"/>
              </a:rPr>
              <a:t>What were the quantitative and qualitative outcomes of your project, including the lessons learned by your chapter members and others? </a:t>
            </a:r>
          </a:p>
          <a:p>
            <a:endParaRPr lang="en-US" dirty="0"/>
          </a:p>
        </p:txBody>
      </p:sp>
    </p:spTree>
    <p:extLst>
      <p:ext uri="{BB962C8B-B14F-4D97-AF65-F5344CB8AC3E}">
        <p14:creationId xmlns:p14="http://schemas.microsoft.com/office/powerpoint/2010/main" val="244765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8679" y="1435367"/>
            <a:ext cx="7840605" cy="1371600"/>
          </a:xfrm>
        </p:spPr>
        <p:txBody>
          <a:bodyPr>
            <a:noAutofit/>
          </a:bodyPr>
          <a:lstStyle/>
          <a:p>
            <a:pPr>
              <a:buFont typeface="Wingdings" panose="05000000000000000000" pitchFamily="2" charset="2"/>
              <a:buChar char="q"/>
            </a:pPr>
            <a:r>
              <a:rPr lang="en-US" sz="2400" dirty="0">
                <a:solidFill>
                  <a:srgbClr val="002060"/>
                </a:solidFill>
                <a:latin typeface="Arial" panose="020B0604020202020204" pitchFamily="34" charset="0"/>
                <a:cs typeface="Arial" panose="020B0604020202020204" pitchFamily="34" charset="0"/>
              </a:rPr>
              <a:t>Preparation/Planning</a:t>
            </a:r>
          </a:p>
          <a:p>
            <a:pPr>
              <a:buFont typeface="Wingdings" panose="05000000000000000000" pitchFamily="2" charset="2"/>
              <a:buChar char="q"/>
            </a:pPr>
            <a:r>
              <a:rPr lang="en-US" sz="2400" dirty="0">
                <a:solidFill>
                  <a:srgbClr val="002060"/>
                </a:solidFill>
                <a:latin typeface="Arial" panose="020B0604020202020204" pitchFamily="34" charset="0"/>
                <a:cs typeface="Arial" panose="020B0604020202020204" pitchFamily="34" charset="0"/>
              </a:rPr>
              <a:t>Leadership Development</a:t>
            </a:r>
          </a:p>
          <a:p>
            <a:pPr>
              <a:buFont typeface="Wingdings" panose="05000000000000000000" pitchFamily="2" charset="2"/>
              <a:buChar char="q"/>
            </a:pPr>
            <a:r>
              <a:rPr lang="en-US" sz="2400" dirty="0">
                <a:solidFill>
                  <a:srgbClr val="002060"/>
                </a:solidFill>
                <a:latin typeface="Arial" panose="020B0604020202020204" pitchFamily="34" charset="0"/>
                <a:cs typeface="Arial" panose="020B0604020202020204" pitchFamily="34" charset="0"/>
              </a:rPr>
              <a:t>Cooperative Effort/Communications</a:t>
            </a:r>
          </a:p>
          <a:p>
            <a:pPr>
              <a:buFont typeface="Wingdings" panose="05000000000000000000" pitchFamily="2" charset="2"/>
              <a:buChar char="q"/>
            </a:pPr>
            <a:r>
              <a:rPr lang="en-US" sz="2400" dirty="0">
                <a:solidFill>
                  <a:srgbClr val="002060"/>
                </a:solidFill>
                <a:latin typeface="Arial" panose="020B0604020202020204" pitchFamily="34" charset="0"/>
                <a:cs typeface="Arial" panose="020B0604020202020204" pitchFamily="34" charset="0"/>
              </a:rPr>
              <a:t>Impact</a:t>
            </a:r>
          </a:p>
          <a:p>
            <a:pPr>
              <a:buFont typeface="Wingdings" panose="05000000000000000000" pitchFamily="2" charset="2"/>
              <a:buChar char="q"/>
            </a:pPr>
            <a:r>
              <a:rPr lang="en-US" sz="2400" dirty="0">
                <a:solidFill>
                  <a:srgbClr val="002060"/>
                </a:solidFill>
                <a:latin typeface="Arial" panose="020B0604020202020204" pitchFamily="34" charset="0"/>
                <a:cs typeface="Arial" panose="020B0604020202020204" pitchFamily="34" charset="0"/>
              </a:rPr>
              <a:t>Presentation</a:t>
            </a:r>
          </a:p>
          <a:p>
            <a:pPr marL="0" indent="0">
              <a:buNone/>
            </a:pPr>
            <a:endParaRPr lang="en-US" sz="2400" dirty="0">
              <a:solidFill>
                <a:srgbClr val="002060"/>
              </a:solidFill>
              <a:latin typeface="Arial" panose="020B0604020202020204" pitchFamily="34" charset="0"/>
              <a:cs typeface="Arial" panose="020B0604020202020204" pitchFamily="34" charset="0"/>
            </a:endParaRPr>
          </a:p>
          <a:p>
            <a:pPr marL="0" indent="0">
              <a:buNone/>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Corbel" pitchFamily="34" charset="0"/>
              <a:buAutoNum type="arabicPeriod"/>
            </a:pPr>
            <a:endParaRPr lang="en-US" sz="1600" dirty="0">
              <a:solidFill>
                <a:srgbClr val="002060"/>
              </a:solidFill>
              <a:latin typeface="Arial" panose="020B0604020202020204" pitchFamily="34" charset="0"/>
              <a:cs typeface="Arial" panose="020B0604020202020204" pitchFamily="34" charset="0"/>
            </a:endParaRPr>
          </a:p>
          <a:p>
            <a:pPr marL="342900" indent="-342900">
              <a:buAutoNum type="arabicPeriod"/>
            </a:pPr>
            <a:endParaRPr lang="en-US" sz="1500" dirty="0">
              <a:solidFill>
                <a:srgbClr val="00206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868680" y="309632"/>
            <a:ext cx="7840604" cy="1017270"/>
          </a:xfrm>
        </p:spPr>
        <p:txBody>
          <a:bodyPr>
            <a:normAutofit fontScale="90000"/>
          </a:bodyPr>
          <a:lstStyle/>
          <a:p>
            <a:r>
              <a:rPr lang="en-US" sz="3600" b="1" dirty="0">
                <a:solidFill>
                  <a:srgbClr val="002060"/>
                </a:solidFill>
                <a:latin typeface="Arial" panose="020B0604020202020204" pitchFamily="34" charset="0"/>
                <a:cs typeface="Arial" panose="020B0604020202020204" pitchFamily="34" charset="0"/>
              </a:rPr>
              <a:t>College Project Entries are judged on…</a:t>
            </a:r>
          </a:p>
        </p:txBody>
      </p:sp>
    </p:spTree>
    <p:extLst>
      <p:ext uri="{BB962C8B-B14F-4D97-AF65-F5344CB8AC3E}">
        <p14:creationId xmlns:p14="http://schemas.microsoft.com/office/powerpoint/2010/main" val="1427116567"/>
      </p:ext>
    </p:extLst>
  </p:cSld>
  <p:clrMapOvr>
    <a:masterClrMapping/>
  </p:clrMapOvr>
</p:sld>
</file>

<file path=ppt/theme/theme1.xml><?xml version="1.0" encoding="utf-8"?>
<a:theme xmlns:a="http://schemas.openxmlformats.org/drawingml/2006/main" name="2014 PTK Template">
  <a:themeElements>
    <a:clrScheme name="Custom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6F1F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PTK_PPT_template_2017</Template>
  <TotalTime>7582</TotalTime>
  <Words>1520</Words>
  <Application>Microsoft Office PowerPoint</Application>
  <PresentationFormat>On-screen Show (4:3)</PresentationFormat>
  <Paragraphs>128</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Corbel</vt:lpstr>
      <vt:lpstr>Wingdings</vt:lpstr>
      <vt:lpstr>2014 PTK Template</vt:lpstr>
      <vt:lpstr>  </vt:lpstr>
      <vt:lpstr>PowerPoint Presentation</vt:lpstr>
      <vt:lpstr>Outstanding College Support for PTK</vt:lpstr>
      <vt:lpstr>Outstanding College Support for PTK</vt:lpstr>
      <vt:lpstr>College Project Basics</vt:lpstr>
      <vt:lpstr>Communication &amp; Collaboration</vt:lpstr>
      <vt:lpstr>College Project Examples</vt:lpstr>
      <vt:lpstr>College Project Entry Questions</vt:lpstr>
      <vt:lpstr>College Project Entries are judged on…</vt:lpstr>
      <vt:lpstr>Preparation ~ 20 Points</vt:lpstr>
      <vt:lpstr>Leadership Development ~ 20 Points  </vt:lpstr>
      <vt:lpstr>Cooperative Effort/Communications  ~ 20 Points </vt:lpstr>
      <vt:lpstr>Impact ~ 20 Points</vt:lpstr>
      <vt:lpstr>Presentation ~ 5 Points</vt:lpstr>
      <vt:lpstr>Jennifer.Stanford@ptk.org 601-984-3532</vt:lpstr>
    </vt:vector>
  </TitlesOfParts>
  <Company>Phi Theta Kappa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Quick</dc:creator>
  <cp:lastModifiedBy>Jennifer Stanford</cp:lastModifiedBy>
  <cp:revision>104</cp:revision>
  <cp:lastPrinted>2017-04-04T00:15:10Z</cp:lastPrinted>
  <dcterms:created xsi:type="dcterms:W3CDTF">2017-02-08T20:52:38Z</dcterms:created>
  <dcterms:modified xsi:type="dcterms:W3CDTF">2018-09-18T17:14:45Z</dcterms:modified>
</cp:coreProperties>
</file>